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9" r:id="rId5"/>
    <p:sldMasterId id="2147484327" r:id="rId6"/>
  </p:sldMasterIdLst>
  <p:notesMasterIdLst>
    <p:notesMasterId r:id="rId48"/>
  </p:notesMasterIdLst>
  <p:handoutMasterIdLst>
    <p:handoutMasterId r:id="rId49"/>
  </p:handoutMasterIdLst>
  <p:sldIdLst>
    <p:sldId id="258" r:id="rId7"/>
    <p:sldId id="355" r:id="rId8"/>
    <p:sldId id="397" r:id="rId9"/>
    <p:sldId id="356" r:id="rId10"/>
    <p:sldId id="394" r:id="rId11"/>
    <p:sldId id="398" r:id="rId12"/>
    <p:sldId id="399" r:id="rId13"/>
    <p:sldId id="404" r:id="rId14"/>
    <p:sldId id="405" r:id="rId15"/>
    <p:sldId id="420" r:id="rId16"/>
    <p:sldId id="427" r:id="rId17"/>
    <p:sldId id="400" r:id="rId18"/>
    <p:sldId id="406" r:id="rId19"/>
    <p:sldId id="414" r:id="rId20"/>
    <p:sldId id="415" r:id="rId21"/>
    <p:sldId id="416" r:id="rId22"/>
    <p:sldId id="417" r:id="rId23"/>
    <p:sldId id="413" r:id="rId24"/>
    <p:sldId id="412" r:id="rId25"/>
    <p:sldId id="418" r:id="rId26"/>
    <p:sldId id="426" r:id="rId27"/>
    <p:sldId id="409" r:id="rId28"/>
    <p:sldId id="401" r:id="rId29"/>
    <p:sldId id="408" r:id="rId30"/>
    <p:sldId id="428" r:id="rId31"/>
    <p:sldId id="402" r:id="rId32"/>
    <p:sldId id="410" r:id="rId33"/>
    <p:sldId id="411" r:id="rId34"/>
    <p:sldId id="407" r:id="rId35"/>
    <p:sldId id="419" r:id="rId36"/>
    <p:sldId id="423" r:id="rId37"/>
    <p:sldId id="422" r:id="rId38"/>
    <p:sldId id="403" r:id="rId39"/>
    <p:sldId id="429" r:id="rId40"/>
    <p:sldId id="424" r:id="rId41"/>
    <p:sldId id="395" r:id="rId42"/>
    <p:sldId id="430" r:id="rId43"/>
    <p:sldId id="431" r:id="rId44"/>
    <p:sldId id="432" r:id="rId45"/>
    <p:sldId id="433" r:id="rId46"/>
    <p:sldId id="299" r:id="rId4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258"/>
            <p14:sldId id="355"/>
            <p14:sldId id="397"/>
            <p14:sldId id="356"/>
            <p14:sldId id="394"/>
            <p14:sldId id="398"/>
            <p14:sldId id="399"/>
            <p14:sldId id="404"/>
            <p14:sldId id="405"/>
            <p14:sldId id="420"/>
            <p14:sldId id="427"/>
            <p14:sldId id="400"/>
            <p14:sldId id="406"/>
            <p14:sldId id="414"/>
            <p14:sldId id="415"/>
            <p14:sldId id="416"/>
            <p14:sldId id="417"/>
            <p14:sldId id="413"/>
            <p14:sldId id="412"/>
            <p14:sldId id="418"/>
            <p14:sldId id="426"/>
            <p14:sldId id="409"/>
            <p14:sldId id="401"/>
            <p14:sldId id="408"/>
            <p14:sldId id="428"/>
            <p14:sldId id="402"/>
            <p14:sldId id="410"/>
            <p14:sldId id="411"/>
            <p14:sldId id="407"/>
            <p14:sldId id="419"/>
            <p14:sldId id="423"/>
            <p14:sldId id="422"/>
            <p14:sldId id="403"/>
            <p14:sldId id="429"/>
            <p14:sldId id="424"/>
            <p14:sldId id="395"/>
            <p14:sldId id="430"/>
            <p14:sldId id="431"/>
            <p14:sldId id="432"/>
            <p14:sldId id="433"/>
            <p14:sldId id="29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BCF2"/>
    <a:srgbClr val="46998F"/>
    <a:srgbClr val="BAD80A"/>
    <a:srgbClr val="B4A0FF"/>
    <a:srgbClr val="00BFF6"/>
    <a:srgbClr val="0078D7"/>
    <a:srgbClr val="00188F"/>
    <a:srgbClr val="00176B"/>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9842" autoAdjust="0"/>
    <p:restoredTop sz="96323" autoAdjust="0"/>
  </p:normalViewPr>
  <p:slideViewPr>
    <p:cSldViewPr>
      <p:cViewPr varScale="1">
        <p:scale>
          <a:sx n="76" d="100"/>
          <a:sy n="76" d="100"/>
        </p:scale>
        <p:origin x="36" y="10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6/20/2015 11:47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6/20/2015 11:47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6/20/2015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480285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707128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415486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3693673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410818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2" hasCustomPrompt="1"/>
          </p:nvPr>
        </p:nvSpPr>
        <p:spPr>
          <a:xfrm>
            <a:off x="350837" y="5935662"/>
            <a:ext cx="11885297" cy="902608"/>
          </a:xfrm>
          <a:noFill/>
        </p:spPr>
        <p:txBody>
          <a:bodyPr lIns="146304" tIns="109728" rIns="146304" bIns="109728" anchor="b">
            <a:noAutofit/>
          </a:bodyPr>
          <a:lstStyle>
            <a:lvl1pPr marL="0" indent="0" algn="r">
              <a:spcBef>
                <a:spcPts val="0"/>
              </a:spcBef>
              <a:buNone/>
              <a:defRPr sz="2400" spc="0" baseline="0">
                <a:gradFill>
                  <a:gsLst>
                    <a:gs pos="0">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smtClean="0"/>
              <a:t>Matthias</a:t>
            </a:r>
          </a:p>
          <a:p>
            <a:pPr lvl="0"/>
            <a:r>
              <a:rPr lang="en-US" dirty="0" smtClean="0"/>
              <a:t> Shapiro</a:t>
            </a:r>
          </a:p>
        </p:txBody>
      </p:sp>
    </p:spTree>
    <p:extLst>
      <p:ext uri="{BB962C8B-B14F-4D97-AF65-F5344CB8AC3E}">
        <p14:creationId xmlns:p14="http://schemas.microsoft.com/office/powerpoint/2010/main" val="195251010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9240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475787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745012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103314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Matthias Shapiro</a:t>
            </a:r>
          </a:p>
          <a:p>
            <a:pPr lvl="0"/>
            <a:r>
              <a:rPr lang="en-US" dirty="0" smtClean="0"/>
              <a:t>@</a:t>
            </a:r>
            <a:r>
              <a:rPr lang="en-US" dirty="0" err="1" smtClean="0"/>
              <a:t>politicalmath</a:t>
            </a:r>
            <a:endParaRPr lang="en-US" dirty="0" smtClean="0"/>
          </a:p>
          <a:p>
            <a:pPr lvl="0"/>
            <a:r>
              <a:rPr lang="en-US" dirty="0" smtClean="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52851028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44948875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85413170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359458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02014389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1202968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6981987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5854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95932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spTree>
    <p:extLst>
      <p:ext uri="{BB962C8B-B14F-4D97-AF65-F5344CB8AC3E}">
        <p14:creationId xmlns:p14="http://schemas.microsoft.com/office/powerpoint/2010/main" val="5280350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4844831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869218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410282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746633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476728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30011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2813966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17418230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24230247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61068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481682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9384740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9951050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970631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35726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237487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1.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
        <p:nvSpPr>
          <p:cNvPr id="5" name="TextBox 4"/>
          <p:cNvSpPr txBox="1"/>
          <p:nvPr userDrawn="1"/>
        </p:nvSpPr>
        <p:spPr>
          <a:xfrm>
            <a:off x="0" y="6316662"/>
            <a:ext cx="5334000"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chemeClr val="tx1"/>
                    </a:gs>
                    <a:gs pos="30000">
                      <a:schemeClr val="tx1"/>
                    </a:gs>
                  </a:gsLst>
                  <a:lin ang="5400000" scaled="0"/>
                </a:gradFill>
              </a:rPr>
              <a:t>matthias.shapiro@outlook.com</a:t>
            </a:r>
          </a:p>
          <a:p>
            <a:pPr>
              <a:lnSpc>
                <a:spcPct val="90000"/>
              </a:lnSpc>
              <a:spcAft>
                <a:spcPts val="600"/>
              </a:spcAft>
            </a:pPr>
            <a:r>
              <a:rPr lang="en-US" sz="1400" dirty="0" smtClean="0">
                <a:gradFill>
                  <a:gsLst>
                    <a:gs pos="2917">
                      <a:schemeClr val="tx1"/>
                    </a:gs>
                    <a:gs pos="30000">
                      <a:schemeClr val="tx1"/>
                    </a:gs>
                  </a:gsLst>
                  <a:lin ang="5400000" scaled="0"/>
                </a:gradFill>
              </a:rPr>
              <a:t>@</a:t>
            </a:r>
            <a:r>
              <a:rPr lang="en-US" sz="1400" dirty="0" err="1" smtClean="0">
                <a:gradFill>
                  <a:gsLst>
                    <a:gs pos="2917">
                      <a:schemeClr val="tx1"/>
                    </a:gs>
                    <a:gs pos="30000">
                      <a:schemeClr val="tx1"/>
                    </a:gs>
                  </a:gsLst>
                  <a:lin ang="5400000" scaled="0"/>
                </a:gradFill>
              </a:rPr>
              <a:t>politicalmath</a:t>
            </a:r>
            <a:endParaRPr lang="en-US" sz="1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83162876"/>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41893976"/>
      </p:ext>
    </p:extLst>
  </p:cSld>
  <p:clrMap bg1="dk1" tx1="lt1" bg2="dk2" tx2="lt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276540" y="5630862"/>
            <a:ext cx="9142098" cy="1055009"/>
          </a:xfrm>
        </p:spPr>
        <p:txBody>
          <a:bodyPr/>
          <a:lstStyle/>
          <a:p>
            <a:r>
              <a:rPr lang="en-US" dirty="0" smtClean="0"/>
              <a:t>Matthias Shapiro</a:t>
            </a:r>
          </a:p>
          <a:p>
            <a:r>
              <a:rPr lang="en-US" dirty="0" smtClean="0"/>
              <a:t>@</a:t>
            </a:r>
            <a:r>
              <a:rPr lang="en-US" dirty="0" err="1" smtClean="0"/>
              <a:t>politicalmath</a:t>
            </a:r>
            <a:endParaRPr lang="en-US" dirty="0" smtClean="0"/>
          </a:p>
          <a:p>
            <a:r>
              <a:rPr lang="en-US" dirty="0" smtClean="0"/>
              <a:t>matthias.shapiro@outlook.com</a:t>
            </a:r>
          </a:p>
        </p:txBody>
      </p:sp>
      <p:sp>
        <p:nvSpPr>
          <p:cNvPr id="2" name="Title 1"/>
          <p:cNvSpPr>
            <a:spLocks noGrp="1"/>
          </p:cNvSpPr>
          <p:nvPr>
            <p:ph type="ctrTitle"/>
          </p:nvPr>
        </p:nvSpPr>
        <p:spPr>
          <a:xfrm>
            <a:off x="274702" y="2117164"/>
            <a:ext cx="11887135" cy="2980297"/>
          </a:xfrm>
        </p:spPr>
        <p:txBody>
          <a:bodyPr/>
          <a:lstStyle/>
          <a:p>
            <a:r>
              <a:rPr lang="en-US" dirty="0" smtClean="0"/>
              <a:t>Information Visualization</a:t>
            </a:r>
            <a:br>
              <a:rPr lang="en-US" dirty="0" smtClean="0"/>
            </a:br>
            <a:r>
              <a:rPr lang="en-US" dirty="0"/>
              <a:t/>
            </a:r>
            <a:br>
              <a:rPr lang="en-US" dirty="0"/>
            </a:br>
            <a:r>
              <a:rPr lang="en-US" dirty="0" smtClean="0"/>
              <a:t>Session 3: Understand Your Story</a:t>
            </a:r>
            <a:r>
              <a:rPr lang="en-US" dirty="0"/>
              <a:t/>
            </a:r>
            <a:br>
              <a:rPr lang="en-US" dirty="0"/>
            </a:br>
            <a:r>
              <a:rPr lang="en-US" sz="1400" dirty="0" smtClean="0"/>
              <a:t/>
            </a:r>
            <a:br>
              <a:rPr lang="en-US" sz="1400" dirty="0" smtClean="0"/>
            </a:br>
            <a:endParaRPr lang="en-US" sz="4800" dirty="0"/>
          </a:p>
        </p:txBody>
      </p:sp>
      <p:sp>
        <p:nvSpPr>
          <p:cNvPr id="6" name="Text Placeholder 5"/>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27114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2154436"/>
          </a:xfrm>
        </p:spPr>
        <p:txBody>
          <a:bodyPr/>
          <a:lstStyle/>
          <a:p>
            <a:pPr marL="0" indent="0">
              <a:lnSpc>
                <a:spcPct val="150000"/>
              </a:lnSpc>
              <a:buNone/>
            </a:pPr>
            <a:r>
              <a:rPr lang="en-US" dirty="0" smtClean="0"/>
              <a:t>Area (use 2008 presidential </a:t>
            </a:r>
            <a:r>
              <a:rPr lang="en-US" dirty="0" err="1" smtClean="0"/>
              <a:t>viz</a:t>
            </a:r>
            <a:r>
              <a:rPr lang="en-US" dirty="0" smtClean="0"/>
              <a:t>)</a:t>
            </a:r>
          </a:p>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Ways to Show Size</a:t>
            </a:r>
            <a:endParaRPr lang="en-US" dirty="0"/>
          </a:p>
        </p:txBody>
      </p:sp>
    </p:spTree>
    <p:extLst>
      <p:ext uri="{BB962C8B-B14F-4D97-AF65-F5344CB8AC3E}">
        <p14:creationId xmlns:p14="http://schemas.microsoft.com/office/powerpoint/2010/main" val="3510943992"/>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2039789"/>
          </a:xfrm>
        </p:spPr>
        <p:txBody>
          <a:bodyPr/>
          <a:lstStyle/>
          <a:p>
            <a:pPr marL="0" indent="0">
              <a:lnSpc>
                <a:spcPct val="150000"/>
              </a:lnSpc>
              <a:buNone/>
            </a:pPr>
            <a:r>
              <a:rPr lang="en-US" dirty="0" smtClean="0"/>
              <a:t>Any graphic software (Excel)</a:t>
            </a:r>
          </a:p>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Size tools</a:t>
            </a:r>
            <a:endParaRPr lang="en-US" dirty="0"/>
          </a:p>
        </p:txBody>
      </p:sp>
    </p:spTree>
    <p:extLst>
      <p:ext uri="{BB962C8B-B14F-4D97-AF65-F5344CB8AC3E}">
        <p14:creationId xmlns:p14="http://schemas.microsoft.com/office/powerpoint/2010/main" val="367651155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Color</a:t>
            </a:r>
            <a:endParaRPr lang="en-US" dirty="0"/>
          </a:p>
        </p:txBody>
      </p:sp>
      <p:sp>
        <p:nvSpPr>
          <p:cNvPr id="5" name="TextBox 4"/>
          <p:cNvSpPr txBox="1"/>
          <p:nvPr/>
        </p:nvSpPr>
        <p:spPr>
          <a:xfrm>
            <a:off x="1951037" y="4030662"/>
            <a:ext cx="1295400" cy="923330"/>
          </a:xfrm>
          <a:prstGeom prst="rect">
            <a:avLst/>
          </a:prstGeom>
          <a:noFill/>
        </p:spPr>
        <p:txBody>
          <a:bodyPr wrap="square" rtlCol="0">
            <a:spAutoFit/>
          </a:bodyPr>
          <a:lstStyle/>
          <a:p>
            <a:r>
              <a:rPr lang="en-US" sz="5400" dirty="0" smtClean="0">
                <a:latin typeface="Segoe WP" pitchFamily="34" charset="0"/>
              </a:rPr>
              <a:t>0</a:t>
            </a:r>
            <a:endParaRPr lang="en-US" sz="5400" dirty="0">
              <a:latin typeface="Segoe WP" pitchFamily="34" charset="0"/>
            </a:endParaRPr>
          </a:p>
        </p:txBody>
      </p:sp>
      <p:sp>
        <p:nvSpPr>
          <p:cNvPr id="8" name="Rounded Rectangle 7"/>
          <p:cNvSpPr/>
          <p:nvPr/>
        </p:nvSpPr>
        <p:spPr>
          <a:xfrm>
            <a:off x="1951037" y="3192462"/>
            <a:ext cx="8153398" cy="838200"/>
          </a:xfrm>
          <a:prstGeom prst="roundRect">
            <a:avLst/>
          </a:prstGeom>
          <a:gradFill flip="none" rotWithShape="1">
            <a:gsLst>
              <a:gs pos="0">
                <a:srgbClr val="006600"/>
              </a:gs>
              <a:gs pos="50000">
                <a:srgbClr val="FFFF66"/>
              </a:gs>
              <a:gs pos="100000">
                <a:srgbClr val="C00000"/>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380036" y="4030662"/>
            <a:ext cx="1295400" cy="923330"/>
          </a:xfrm>
          <a:prstGeom prst="rect">
            <a:avLst/>
          </a:prstGeom>
          <a:noFill/>
        </p:spPr>
        <p:txBody>
          <a:bodyPr wrap="square" rtlCol="0">
            <a:spAutoFit/>
          </a:bodyPr>
          <a:lstStyle/>
          <a:p>
            <a:pPr algn="ctr"/>
            <a:r>
              <a:rPr lang="en-US" sz="5400" dirty="0" smtClean="0">
                <a:latin typeface="Segoe WP" pitchFamily="34" charset="0"/>
              </a:rPr>
              <a:t>50</a:t>
            </a:r>
            <a:endParaRPr lang="en-US" sz="5400" dirty="0">
              <a:latin typeface="Segoe WP" pitchFamily="34" charset="0"/>
            </a:endParaRPr>
          </a:p>
        </p:txBody>
      </p:sp>
      <p:sp>
        <p:nvSpPr>
          <p:cNvPr id="10" name="TextBox 9"/>
          <p:cNvSpPr txBox="1"/>
          <p:nvPr/>
        </p:nvSpPr>
        <p:spPr>
          <a:xfrm>
            <a:off x="8809035" y="4030662"/>
            <a:ext cx="1295400" cy="923330"/>
          </a:xfrm>
          <a:prstGeom prst="rect">
            <a:avLst/>
          </a:prstGeom>
          <a:noFill/>
        </p:spPr>
        <p:txBody>
          <a:bodyPr wrap="square" rtlCol="0">
            <a:spAutoFit/>
          </a:bodyPr>
          <a:lstStyle/>
          <a:p>
            <a:r>
              <a:rPr lang="en-US" sz="5400" dirty="0" smtClean="0">
                <a:latin typeface="Segoe WP" pitchFamily="34" charset="0"/>
              </a:rPr>
              <a:t>100</a:t>
            </a:r>
            <a:endParaRPr lang="en-US" sz="5400" dirty="0">
              <a:latin typeface="Segoe WP" pitchFamily="34" charset="0"/>
            </a:endParaRPr>
          </a:p>
        </p:txBody>
      </p:sp>
    </p:spTree>
    <p:extLst>
      <p:ext uri="{BB962C8B-B14F-4D97-AF65-F5344CB8AC3E}">
        <p14:creationId xmlns:p14="http://schemas.microsoft.com/office/powerpoint/2010/main" val="1464399943"/>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5257799" cy="4247317"/>
          </a:xfrm>
        </p:spPr>
        <p:txBody>
          <a:bodyPr/>
          <a:lstStyle/>
          <a:p>
            <a:pPr marL="0" indent="0">
              <a:lnSpc>
                <a:spcPct val="150000"/>
              </a:lnSpc>
              <a:buNone/>
            </a:pPr>
            <a:r>
              <a:rPr lang="en-US" dirty="0" smtClean="0"/>
              <a:t>Gradient colors</a:t>
            </a:r>
          </a:p>
          <a:p>
            <a:pPr marL="0" indent="0">
              <a:lnSpc>
                <a:spcPct val="150000"/>
              </a:lnSpc>
              <a:buNone/>
            </a:pPr>
            <a:r>
              <a:rPr lang="en-US" dirty="0" smtClean="0"/>
              <a:t>Red-yellow-green</a:t>
            </a:r>
          </a:p>
          <a:p>
            <a:pPr marL="0" indent="0">
              <a:lnSpc>
                <a:spcPct val="150000"/>
              </a:lnSpc>
              <a:buNone/>
            </a:pPr>
            <a:r>
              <a:rPr lang="en-US" dirty="0" smtClean="0"/>
              <a:t>Red-blue</a:t>
            </a:r>
          </a:p>
          <a:p>
            <a:pPr marL="0" indent="0">
              <a:lnSpc>
                <a:spcPct val="150000"/>
              </a:lnSpc>
              <a:buNone/>
            </a:pPr>
            <a:r>
              <a:rPr lang="en-US" dirty="0" smtClean="0"/>
              <a:t>Shaded (light-to-dark)</a:t>
            </a:r>
          </a:p>
        </p:txBody>
      </p:sp>
      <p:sp>
        <p:nvSpPr>
          <p:cNvPr id="6" name="Title 5"/>
          <p:cNvSpPr>
            <a:spLocks noGrp="1"/>
          </p:cNvSpPr>
          <p:nvPr>
            <p:ph type="title"/>
          </p:nvPr>
        </p:nvSpPr>
        <p:spPr/>
        <p:txBody>
          <a:bodyPr/>
          <a:lstStyle/>
          <a:p>
            <a:r>
              <a:rPr lang="en-US" dirty="0" smtClean="0"/>
              <a:t>Visual Metric – Color</a:t>
            </a: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687" y="1212849"/>
            <a:ext cx="6829425" cy="760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7606649"/>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5257799"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Picking the right range</a:t>
            </a:r>
            <a:endParaRPr lang="en-US" dirty="0"/>
          </a:p>
        </p:txBody>
      </p:sp>
      <p:sp>
        <p:nvSpPr>
          <p:cNvPr id="5" name="TextBox 4"/>
          <p:cNvSpPr txBox="1"/>
          <p:nvPr/>
        </p:nvSpPr>
        <p:spPr>
          <a:xfrm>
            <a:off x="427037" y="2206199"/>
            <a:ext cx="3124200" cy="1815882"/>
          </a:xfrm>
          <a:prstGeom prst="rect">
            <a:avLst/>
          </a:prstGeom>
          <a:noFill/>
        </p:spPr>
        <p:txBody>
          <a:bodyPr wrap="square" rtlCol="0">
            <a:spAutoFit/>
          </a:bodyPr>
          <a:lstStyle/>
          <a:p>
            <a:r>
              <a:rPr lang="en-US" sz="2800" dirty="0" smtClean="0">
                <a:solidFill>
                  <a:schemeClr val="tx1">
                    <a:lumMod val="75000"/>
                  </a:schemeClr>
                </a:solidFill>
              </a:rPr>
              <a:t>Not good for data with subtle value variation</a:t>
            </a:r>
            <a:endParaRPr lang="en-US" sz="2800" dirty="0" smtClean="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sp>
        <p:nvSpPr>
          <p:cNvPr id="8" name="Oval 7"/>
          <p:cNvSpPr/>
          <p:nvPr/>
        </p:nvSpPr>
        <p:spPr>
          <a:xfrm>
            <a:off x="8199437" y="1516062"/>
            <a:ext cx="1828800" cy="1828800"/>
          </a:xfrm>
          <a:prstGeom prst="ellipse">
            <a:avLst/>
          </a:prstGeom>
          <a:solidFill>
            <a:srgbClr val="CCE052">
              <a:alpha val="82745"/>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9" name="Oval 8"/>
          <p:cNvSpPr/>
          <p:nvPr/>
        </p:nvSpPr>
        <p:spPr>
          <a:xfrm>
            <a:off x="8199437" y="3649662"/>
            <a:ext cx="1828800" cy="1828800"/>
          </a:xfrm>
          <a:prstGeom prst="ellipse">
            <a:avLst/>
          </a:prstGeom>
          <a:solidFill>
            <a:srgbClr val="F5D655">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10" name="TextBox 9"/>
          <p:cNvSpPr txBox="1"/>
          <p:nvPr/>
        </p:nvSpPr>
        <p:spPr>
          <a:xfrm>
            <a:off x="10047287" y="1922690"/>
            <a:ext cx="1066800" cy="1015663"/>
          </a:xfrm>
          <a:prstGeom prst="rect">
            <a:avLst/>
          </a:prstGeom>
          <a:noFill/>
        </p:spPr>
        <p:txBody>
          <a:bodyPr wrap="square" rtlCol="0">
            <a:spAutoFit/>
          </a:bodyPr>
          <a:lstStyle/>
          <a:p>
            <a:r>
              <a:rPr lang="en-US" sz="6000" dirty="0" smtClean="0">
                <a:solidFill>
                  <a:schemeClr val="tx1">
                    <a:lumMod val="75000"/>
                  </a:schemeClr>
                </a:solidFill>
                <a:latin typeface="Segoe WP" pitchFamily="34" charset="0"/>
              </a:rPr>
              <a:t>5</a:t>
            </a:r>
            <a:r>
              <a:rPr lang="en-US" sz="6000" dirty="0">
                <a:solidFill>
                  <a:schemeClr val="tx1">
                    <a:lumMod val="75000"/>
                  </a:schemeClr>
                </a:solidFill>
                <a:latin typeface="Segoe WP" pitchFamily="34" charset="0"/>
              </a:rPr>
              <a:t>3</a:t>
            </a:r>
          </a:p>
        </p:txBody>
      </p:sp>
      <p:sp>
        <p:nvSpPr>
          <p:cNvPr id="12" name="TextBox 11"/>
          <p:cNvSpPr txBox="1"/>
          <p:nvPr/>
        </p:nvSpPr>
        <p:spPr>
          <a:xfrm>
            <a:off x="10045382" y="3954462"/>
            <a:ext cx="1173480" cy="1015663"/>
          </a:xfrm>
          <a:prstGeom prst="rect">
            <a:avLst/>
          </a:prstGeom>
          <a:noFill/>
        </p:spPr>
        <p:txBody>
          <a:bodyPr wrap="square" rtlCol="0">
            <a:spAutoFit/>
          </a:bodyPr>
          <a:lstStyle/>
          <a:p>
            <a:r>
              <a:rPr lang="en-US" sz="6000" dirty="0" smtClean="0">
                <a:solidFill>
                  <a:schemeClr val="tx1">
                    <a:lumMod val="75000"/>
                  </a:schemeClr>
                </a:solidFill>
                <a:latin typeface="Segoe WP" pitchFamily="34" charset="0"/>
              </a:rPr>
              <a:t>46</a:t>
            </a:r>
            <a:endParaRPr lang="en-US" sz="6000" dirty="0">
              <a:solidFill>
                <a:schemeClr val="tx1">
                  <a:lumMod val="75000"/>
                </a:schemeClr>
              </a:solidFill>
              <a:latin typeface="Segoe WP" pitchFamily="34" charset="0"/>
            </a:endParaRPr>
          </a:p>
        </p:txBody>
      </p:sp>
      <p:sp>
        <p:nvSpPr>
          <p:cNvPr id="13" name="TextBox 12"/>
          <p:cNvSpPr txBox="1"/>
          <p:nvPr/>
        </p:nvSpPr>
        <p:spPr>
          <a:xfrm>
            <a:off x="427037" y="4187399"/>
            <a:ext cx="3124200" cy="2246769"/>
          </a:xfrm>
          <a:prstGeom prst="rect">
            <a:avLst/>
          </a:prstGeom>
          <a:noFill/>
        </p:spPr>
        <p:txBody>
          <a:bodyPr wrap="square" rtlCol="0">
            <a:spAutoFit/>
          </a:bodyPr>
          <a:lstStyle/>
          <a:p>
            <a:r>
              <a:rPr lang="en-US" sz="2800" dirty="0" smtClean="0">
                <a:solidFill>
                  <a:schemeClr val="tx1">
                    <a:lumMod val="75000"/>
                  </a:schemeClr>
                </a:solidFill>
              </a:rPr>
              <a:t>Colors can wash out or change depending on display</a:t>
            </a:r>
            <a:endParaRPr lang="en-US" sz="2800" dirty="0" smtClean="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sp>
        <p:nvSpPr>
          <p:cNvPr id="14" name="Rounded Rectangle 13"/>
          <p:cNvSpPr/>
          <p:nvPr/>
        </p:nvSpPr>
        <p:spPr>
          <a:xfrm>
            <a:off x="7361237" y="5991681"/>
            <a:ext cx="4076699" cy="419100"/>
          </a:xfrm>
          <a:prstGeom prst="roundRect">
            <a:avLst/>
          </a:prstGeom>
          <a:gradFill flip="none" rotWithShape="1">
            <a:gsLst>
              <a:gs pos="0">
                <a:srgbClr val="006600"/>
              </a:gs>
              <a:gs pos="50000">
                <a:srgbClr val="FFFF66"/>
              </a:gs>
              <a:gs pos="100000">
                <a:srgbClr val="C00000"/>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15" name="TextBox 14"/>
          <p:cNvSpPr txBox="1"/>
          <p:nvPr/>
        </p:nvSpPr>
        <p:spPr>
          <a:xfrm>
            <a:off x="7351712" y="5345350"/>
            <a:ext cx="586740" cy="646331"/>
          </a:xfrm>
          <a:prstGeom prst="rect">
            <a:avLst/>
          </a:prstGeom>
          <a:noFill/>
        </p:spPr>
        <p:txBody>
          <a:bodyPr wrap="square" rtlCol="0">
            <a:spAutoFit/>
          </a:bodyPr>
          <a:lstStyle/>
          <a:p>
            <a:r>
              <a:rPr lang="en-US" sz="3600" dirty="0" smtClean="0">
                <a:solidFill>
                  <a:schemeClr val="tx1">
                    <a:lumMod val="75000"/>
                  </a:schemeClr>
                </a:solidFill>
                <a:latin typeface="Segoe WP" pitchFamily="34" charset="0"/>
              </a:rPr>
              <a:t>0</a:t>
            </a:r>
            <a:endParaRPr lang="en-US" sz="3600" dirty="0">
              <a:solidFill>
                <a:schemeClr val="tx1">
                  <a:lumMod val="75000"/>
                </a:schemeClr>
              </a:solidFill>
              <a:latin typeface="Segoe WP" pitchFamily="34" charset="0"/>
            </a:endParaRPr>
          </a:p>
        </p:txBody>
      </p:sp>
      <p:sp>
        <p:nvSpPr>
          <p:cNvPr id="16" name="TextBox 15"/>
          <p:cNvSpPr txBox="1"/>
          <p:nvPr/>
        </p:nvSpPr>
        <p:spPr>
          <a:xfrm>
            <a:off x="10965497" y="5345349"/>
            <a:ext cx="1043940" cy="646331"/>
          </a:xfrm>
          <a:prstGeom prst="rect">
            <a:avLst/>
          </a:prstGeom>
          <a:noFill/>
        </p:spPr>
        <p:txBody>
          <a:bodyPr wrap="square" rtlCol="0">
            <a:spAutoFit/>
          </a:bodyPr>
          <a:lstStyle/>
          <a:p>
            <a:r>
              <a:rPr lang="en-US" sz="3600" dirty="0" smtClean="0">
                <a:solidFill>
                  <a:schemeClr val="tx1">
                    <a:lumMod val="75000"/>
                  </a:schemeClr>
                </a:solidFill>
                <a:latin typeface="Segoe WP" pitchFamily="34" charset="0"/>
              </a:rPr>
              <a:t>100</a:t>
            </a:r>
            <a:endParaRPr lang="en-US" sz="3600" dirty="0">
              <a:solidFill>
                <a:schemeClr val="tx1">
                  <a:lumMod val="75000"/>
                </a:schemeClr>
              </a:solidFill>
              <a:latin typeface="Segoe WP" pitchFamily="34" charset="0"/>
            </a:endParaRPr>
          </a:p>
        </p:txBody>
      </p:sp>
    </p:spTree>
    <p:extLst>
      <p:ext uri="{BB962C8B-B14F-4D97-AF65-F5344CB8AC3E}">
        <p14:creationId xmlns:p14="http://schemas.microsoft.com/office/powerpoint/2010/main" val="1298927936"/>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5257799"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Picking the right range</a:t>
            </a:r>
            <a:endParaRPr lang="en-US" dirty="0"/>
          </a:p>
        </p:txBody>
      </p:sp>
      <p:sp>
        <p:nvSpPr>
          <p:cNvPr id="5" name="TextBox 4"/>
          <p:cNvSpPr txBox="1"/>
          <p:nvPr/>
        </p:nvSpPr>
        <p:spPr>
          <a:xfrm>
            <a:off x="427037" y="2206199"/>
            <a:ext cx="3124200" cy="1815882"/>
          </a:xfrm>
          <a:prstGeom prst="rect">
            <a:avLst/>
          </a:prstGeom>
          <a:noFill/>
        </p:spPr>
        <p:txBody>
          <a:bodyPr wrap="square" rtlCol="0">
            <a:spAutoFit/>
          </a:bodyPr>
          <a:lstStyle/>
          <a:p>
            <a:r>
              <a:rPr lang="en-US" sz="2800" dirty="0" smtClean="0">
                <a:solidFill>
                  <a:schemeClr val="tx1">
                    <a:lumMod val="75000"/>
                  </a:schemeClr>
                </a:solidFill>
              </a:rPr>
              <a:t>Not good for data with subtle value variation</a:t>
            </a:r>
            <a:endParaRPr lang="en-US" sz="2800" dirty="0" smtClean="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sp>
        <p:nvSpPr>
          <p:cNvPr id="13" name="TextBox 12"/>
          <p:cNvSpPr txBox="1"/>
          <p:nvPr/>
        </p:nvSpPr>
        <p:spPr>
          <a:xfrm>
            <a:off x="427037" y="4187399"/>
            <a:ext cx="3124200" cy="2246769"/>
          </a:xfrm>
          <a:prstGeom prst="rect">
            <a:avLst/>
          </a:prstGeom>
          <a:noFill/>
        </p:spPr>
        <p:txBody>
          <a:bodyPr wrap="square" rtlCol="0">
            <a:spAutoFit/>
          </a:bodyPr>
          <a:lstStyle/>
          <a:p>
            <a:r>
              <a:rPr lang="en-US" sz="2800" dirty="0" smtClean="0">
                <a:solidFill>
                  <a:schemeClr val="tx1">
                    <a:lumMod val="75000"/>
                  </a:schemeClr>
                </a:solidFill>
              </a:rPr>
              <a:t>Colors can wash out or change depending on display</a:t>
            </a:r>
            <a:endParaRPr lang="en-US" sz="2800" dirty="0" smtClean="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sp>
        <p:nvSpPr>
          <p:cNvPr id="17" name="Oval 16"/>
          <p:cNvSpPr/>
          <p:nvPr/>
        </p:nvSpPr>
        <p:spPr>
          <a:xfrm>
            <a:off x="8609012" y="1668462"/>
            <a:ext cx="1828800" cy="1828800"/>
          </a:xfrm>
          <a:prstGeom prst="ellipse">
            <a:avLst/>
          </a:prstGeom>
          <a:solidFill>
            <a:srgbClr val="96C03C">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18" name="Oval 17"/>
          <p:cNvSpPr/>
          <p:nvPr/>
        </p:nvSpPr>
        <p:spPr>
          <a:xfrm>
            <a:off x="8609012" y="3802062"/>
            <a:ext cx="1828800" cy="1828800"/>
          </a:xfrm>
          <a:prstGeom prst="ellipse">
            <a:avLst/>
          </a:prstGeom>
          <a:solidFill>
            <a:srgbClr val="DD7730">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19" name="TextBox 18"/>
          <p:cNvSpPr txBox="1"/>
          <p:nvPr/>
        </p:nvSpPr>
        <p:spPr>
          <a:xfrm>
            <a:off x="10456862" y="2075090"/>
            <a:ext cx="1066800" cy="1015663"/>
          </a:xfrm>
          <a:prstGeom prst="rect">
            <a:avLst/>
          </a:prstGeom>
          <a:noFill/>
        </p:spPr>
        <p:txBody>
          <a:bodyPr wrap="square" rtlCol="0">
            <a:spAutoFit/>
          </a:bodyPr>
          <a:lstStyle/>
          <a:p>
            <a:r>
              <a:rPr lang="en-US" sz="6000" dirty="0" smtClean="0">
                <a:solidFill>
                  <a:schemeClr val="tx1">
                    <a:lumMod val="75000"/>
                  </a:schemeClr>
                </a:solidFill>
                <a:latin typeface="Segoe WP" pitchFamily="34" charset="0"/>
              </a:rPr>
              <a:t>5</a:t>
            </a:r>
            <a:r>
              <a:rPr lang="en-US" sz="6000" dirty="0">
                <a:solidFill>
                  <a:schemeClr val="tx1">
                    <a:lumMod val="75000"/>
                  </a:schemeClr>
                </a:solidFill>
                <a:latin typeface="Segoe WP" pitchFamily="34" charset="0"/>
              </a:rPr>
              <a:t>3</a:t>
            </a:r>
          </a:p>
        </p:txBody>
      </p:sp>
      <p:sp>
        <p:nvSpPr>
          <p:cNvPr id="20" name="TextBox 19"/>
          <p:cNvSpPr txBox="1"/>
          <p:nvPr/>
        </p:nvSpPr>
        <p:spPr>
          <a:xfrm>
            <a:off x="10454957" y="4106862"/>
            <a:ext cx="1173480" cy="1015663"/>
          </a:xfrm>
          <a:prstGeom prst="rect">
            <a:avLst/>
          </a:prstGeom>
          <a:noFill/>
        </p:spPr>
        <p:txBody>
          <a:bodyPr wrap="square" rtlCol="0">
            <a:spAutoFit/>
          </a:bodyPr>
          <a:lstStyle/>
          <a:p>
            <a:r>
              <a:rPr lang="en-US" sz="6000" dirty="0" smtClean="0">
                <a:solidFill>
                  <a:schemeClr val="tx1">
                    <a:lumMod val="75000"/>
                  </a:schemeClr>
                </a:solidFill>
                <a:latin typeface="Segoe WP" pitchFamily="34" charset="0"/>
              </a:rPr>
              <a:t>46</a:t>
            </a:r>
            <a:endParaRPr lang="en-US" sz="6000" dirty="0">
              <a:solidFill>
                <a:schemeClr val="tx1">
                  <a:lumMod val="75000"/>
                </a:schemeClr>
              </a:solidFill>
              <a:latin typeface="Segoe WP" pitchFamily="34" charset="0"/>
            </a:endParaRPr>
          </a:p>
        </p:txBody>
      </p:sp>
      <p:sp>
        <p:nvSpPr>
          <p:cNvPr id="21" name="Rounded Rectangle 20"/>
          <p:cNvSpPr/>
          <p:nvPr/>
        </p:nvSpPr>
        <p:spPr>
          <a:xfrm>
            <a:off x="7770812" y="6144081"/>
            <a:ext cx="4076699" cy="419100"/>
          </a:xfrm>
          <a:prstGeom prst="roundRect">
            <a:avLst/>
          </a:prstGeom>
          <a:gradFill flip="none" rotWithShape="1">
            <a:gsLst>
              <a:gs pos="0">
                <a:srgbClr val="006600"/>
              </a:gs>
              <a:gs pos="50000">
                <a:srgbClr val="FFFF66"/>
              </a:gs>
              <a:gs pos="100000">
                <a:srgbClr val="C00000"/>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22" name="TextBox 21"/>
          <p:cNvSpPr txBox="1"/>
          <p:nvPr/>
        </p:nvSpPr>
        <p:spPr>
          <a:xfrm>
            <a:off x="7761286" y="5497750"/>
            <a:ext cx="771525" cy="646331"/>
          </a:xfrm>
          <a:prstGeom prst="rect">
            <a:avLst/>
          </a:prstGeom>
          <a:noFill/>
        </p:spPr>
        <p:txBody>
          <a:bodyPr wrap="square" rtlCol="0">
            <a:spAutoFit/>
          </a:bodyPr>
          <a:lstStyle/>
          <a:p>
            <a:r>
              <a:rPr lang="en-US" sz="3600" dirty="0" smtClean="0">
                <a:solidFill>
                  <a:schemeClr val="tx1">
                    <a:lumMod val="75000"/>
                  </a:schemeClr>
                </a:solidFill>
                <a:latin typeface="Segoe WP" pitchFamily="34" charset="0"/>
              </a:rPr>
              <a:t>40</a:t>
            </a:r>
            <a:endParaRPr lang="en-US" sz="3600" dirty="0">
              <a:solidFill>
                <a:schemeClr val="tx1">
                  <a:lumMod val="75000"/>
                </a:schemeClr>
              </a:solidFill>
              <a:latin typeface="Segoe WP" pitchFamily="34" charset="0"/>
            </a:endParaRPr>
          </a:p>
        </p:txBody>
      </p:sp>
      <p:sp>
        <p:nvSpPr>
          <p:cNvPr id="23" name="TextBox 22"/>
          <p:cNvSpPr txBox="1"/>
          <p:nvPr/>
        </p:nvSpPr>
        <p:spPr>
          <a:xfrm>
            <a:off x="11375072" y="5497749"/>
            <a:ext cx="1043940" cy="646331"/>
          </a:xfrm>
          <a:prstGeom prst="rect">
            <a:avLst/>
          </a:prstGeom>
          <a:noFill/>
        </p:spPr>
        <p:txBody>
          <a:bodyPr wrap="square" rtlCol="0">
            <a:spAutoFit/>
          </a:bodyPr>
          <a:lstStyle/>
          <a:p>
            <a:r>
              <a:rPr lang="en-US" sz="3600" dirty="0" smtClean="0">
                <a:solidFill>
                  <a:schemeClr val="tx1">
                    <a:lumMod val="75000"/>
                  </a:schemeClr>
                </a:solidFill>
                <a:latin typeface="Segoe WP" pitchFamily="34" charset="0"/>
              </a:rPr>
              <a:t>60</a:t>
            </a:r>
            <a:endParaRPr lang="en-US" sz="3600" dirty="0">
              <a:solidFill>
                <a:schemeClr val="tx1">
                  <a:lumMod val="75000"/>
                </a:schemeClr>
              </a:solidFill>
              <a:latin typeface="Segoe WP" pitchFamily="34" charset="0"/>
            </a:endParaRPr>
          </a:p>
        </p:txBody>
      </p:sp>
    </p:spTree>
    <p:extLst>
      <p:ext uri="{BB962C8B-B14F-4D97-AF65-F5344CB8AC3E}">
        <p14:creationId xmlns:p14="http://schemas.microsoft.com/office/powerpoint/2010/main" val="417796015"/>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68363" y="-388938"/>
            <a:ext cx="13411200" cy="762000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chemeClr val="bg1"/>
              </a:solidFill>
              <a:ea typeface="Segoe UI" pitchFamily="34" charset="0"/>
              <a:cs typeface="Segoe UI" pitchFamily="34" charset="0"/>
            </a:endParaRPr>
          </a:p>
        </p:txBody>
      </p:sp>
      <p:sp>
        <p:nvSpPr>
          <p:cNvPr id="7" name="Text Placeholder 6"/>
          <p:cNvSpPr>
            <a:spLocks noGrp="1"/>
          </p:cNvSpPr>
          <p:nvPr>
            <p:ph type="body" sz="quarter" idx="10"/>
          </p:nvPr>
        </p:nvSpPr>
        <p:spPr>
          <a:xfrm>
            <a:off x="274638" y="1212850"/>
            <a:ext cx="5257799" cy="1107996"/>
          </a:xfrm>
        </p:spPr>
        <p:txBody>
          <a:bodyPr/>
          <a:lstStyle/>
          <a:p>
            <a:pPr marL="0" indent="0">
              <a:lnSpc>
                <a:spcPct val="150000"/>
              </a:lnSpc>
              <a:buNone/>
            </a:pPr>
            <a:endParaRPr lang="en-US" dirty="0" smtClean="0">
              <a:solidFill>
                <a:schemeClr val="bg1"/>
              </a:solidFill>
            </a:endParaRPr>
          </a:p>
        </p:txBody>
      </p:sp>
      <p:sp>
        <p:nvSpPr>
          <p:cNvPr id="6" name="Title 5"/>
          <p:cNvSpPr>
            <a:spLocks noGrp="1"/>
          </p:cNvSpPr>
          <p:nvPr>
            <p:ph type="title"/>
          </p:nvPr>
        </p:nvSpPr>
        <p:spPr/>
        <p:txBody>
          <a:bodyPr/>
          <a:lstStyle/>
          <a:p>
            <a:r>
              <a:rPr lang="en-US" dirty="0" smtClean="0">
                <a:solidFill>
                  <a:schemeClr val="bg1"/>
                </a:solidFill>
              </a:rPr>
              <a:t>Picking the right range</a:t>
            </a:r>
            <a:endParaRPr lang="en-US" dirty="0">
              <a:solidFill>
                <a:schemeClr val="bg1"/>
              </a:solidFill>
            </a:endParaRPr>
          </a:p>
        </p:txBody>
      </p:sp>
      <p:sp>
        <p:nvSpPr>
          <p:cNvPr id="5" name="TextBox 4"/>
          <p:cNvSpPr txBox="1"/>
          <p:nvPr/>
        </p:nvSpPr>
        <p:spPr>
          <a:xfrm>
            <a:off x="427037" y="2206199"/>
            <a:ext cx="3124200" cy="1815882"/>
          </a:xfrm>
          <a:prstGeom prst="rect">
            <a:avLst/>
          </a:prstGeom>
          <a:noFill/>
        </p:spPr>
        <p:txBody>
          <a:bodyPr wrap="square" rtlCol="0">
            <a:spAutoFit/>
          </a:bodyPr>
          <a:lstStyle/>
          <a:p>
            <a:r>
              <a:rPr lang="en-US" sz="2800" dirty="0" smtClean="0">
                <a:solidFill>
                  <a:schemeClr val="bg1"/>
                </a:solidFill>
              </a:rPr>
              <a:t>Not good for data with subtle value variation</a:t>
            </a:r>
            <a:endParaRPr lang="en-US" sz="2800" dirty="0" smtClean="0">
              <a:solidFill>
                <a:schemeClr val="bg1"/>
              </a:solidFill>
              <a:latin typeface="Segoe WP" pitchFamily="34" charset="0"/>
            </a:endParaRPr>
          </a:p>
          <a:p>
            <a:pPr marL="285750" indent="-285750">
              <a:buFont typeface="Arial" pitchFamily="34" charset="0"/>
              <a:buChar char="•"/>
            </a:pPr>
            <a:endParaRPr lang="en-US" sz="2800" dirty="0">
              <a:solidFill>
                <a:schemeClr val="bg1"/>
              </a:solidFill>
              <a:latin typeface="Segoe WP" pitchFamily="34" charset="0"/>
            </a:endParaRPr>
          </a:p>
        </p:txBody>
      </p:sp>
      <p:sp>
        <p:nvSpPr>
          <p:cNvPr id="13" name="TextBox 12"/>
          <p:cNvSpPr txBox="1"/>
          <p:nvPr/>
        </p:nvSpPr>
        <p:spPr>
          <a:xfrm>
            <a:off x="427037" y="4187399"/>
            <a:ext cx="3124200" cy="2246769"/>
          </a:xfrm>
          <a:prstGeom prst="rect">
            <a:avLst/>
          </a:prstGeom>
          <a:noFill/>
        </p:spPr>
        <p:txBody>
          <a:bodyPr wrap="square" rtlCol="0">
            <a:spAutoFit/>
          </a:bodyPr>
          <a:lstStyle/>
          <a:p>
            <a:r>
              <a:rPr lang="en-US" sz="2800" dirty="0" smtClean="0">
                <a:solidFill>
                  <a:schemeClr val="bg1"/>
                </a:solidFill>
              </a:rPr>
              <a:t>Colors can wash out or change depending on display</a:t>
            </a:r>
            <a:endParaRPr lang="en-US" sz="2800" dirty="0" smtClean="0">
              <a:solidFill>
                <a:schemeClr val="bg1"/>
              </a:solidFill>
              <a:latin typeface="Segoe WP" pitchFamily="34" charset="0"/>
            </a:endParaRPr>
          </a:p>
          <a:p>
            <a:pPr marL="285750" indent="-285750">
              <a:buFont typeface="Arial" pitchFamily="34" charset="0"/>
              <a:buChar char="•"/>
            </a:pPr>
            <a:endParaRPr lang="en-US" sz="2800" dirty="0">
              <a:solidFill>
                <a:schemeClr val="bg1"/>
              </a:solidFill>
              <a:latin typeface="Segoe WP" pitchFamily="34" charset="0"/>
            </a:endParaRPr>
          </a:p>
        </p:txBody>
      </p:sp>
      <p:sp>
        <p:nvSpPr>
          <p:cNvPr id="17" name="Oval 16"/>
          <p:cNvSpPr/>
          <p:nvPr/>
        </p:nvSpPr>
        <p:spPr>
          <a:xfrm>
            <a:off x="8609012" y="1668462"/>
            <a:ext cx="1828800" cy="1828800"/>
          </a:xfrm>
          <a:prstGeom prst="ellipse">
            <a:avLst/>
          </a:prstGeom>
          <a:solidFill>
            <a:srgbClr val="96C03C">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Oval 17"/>
          <p:cNvSpPr/>
          <p:nvPr/>
        </p:nvSpPr>
        <p:spPr>
          <a:xfrm>
            <a:off x="8609012" y="3802062"/>
            <a:ext cx="1828800" cy="1828800"/>
          </a:xfrm>
          <a:prstGeom prst="ellipse">
            <a:avLst/>
          </a:prstGeom>
          <a:solidFill>
            <a:srgbClr val="DD7730">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Box 18"/>
          <p:cNvSpPr txBox="1"/>
          <p:nvPr/>
        </p:nvSpPr>
        <p:spPr>
          <a:xfrm>
            <a:off x="10456862" y="2075090"/>
            <a:ext cx="1066800" cy="1015663"/>
          </a:xfrm>
          <a:prstGeom prst="rect">
            <a:avLst/>
          </a:prstGeom>
          <a:noFill/>
        </p:spPr>
        <p:txBody>
          <a:bodyPr wrap="square" rtlCol="0">
            <a:spAutoFit/>
          </a:bodyPr>
          <a:lstStyle/>
          <a:p>
            <a:r>
              <a:rPr lang="en-US" sz="6000" dirty="0" smtClean="0">
                <a:solidFill>
                  <a:schemeClr val="bg1"/>
                </a:solidFill>
                <a:latin typeface="Segoe WP" pitchFamily="34" charset="0"/>
              </a:rPr>
              <a:t>5</a:t>
            </a:r>
            <a:r>
              <a:rPr lang="en-US" sz="6000" dirty="0">
                <a:solidFill>
                  <a:schemeClr val="bg1"/>
                </a:solidFill>
                <a:latin typeface="Segoe WP" pitchFamily="34" charset="0"/>
              </a:rPr>
              <a:t>3</a:t>
            </a:r>
          </a:p>
        </p:txBody>
      </p:sp>
      <p:sp>
        <p:nvSpPr>
          <p:cNvPr id="20" name="TextBox 19"/>
          <p:cNvSpPr txBox="1"/>
          <p:nvPr/>
        </p:nvSpPr>
        <p:spPr>
          <a:xfrm>
            <a:off x="10454957" y="4106862"/>
            <a:ext cx="1173480" cy="1015663"/>
          </a:xfrm>
          <a:prstGeom prst="rect">
            <a:avLst/>
          </a:prstGeom>
          <a:noFill/>
        </p:spPr>
        <p:txBody>
          <a:bodyPr wrap="square" rtlCol="0">
            <a:spAutoFit/>
          </a:bodyPr>
          <a:lstStyle/>
          <a:p>
            <a:r>
              <a:rPr lang="en-US" sz="6000" dirty="0" smtClean="0">
                <a:solidFill>
                  <a:schemeClr val="bg1"/>
                </a:solidFill>
                <a:latin typeface="Segoe WP" pitchFamily="34" charset="0"/>
              </a:rPr>
              <a:t>46</a:t>
            </a:r>
            <a:endParaRPr lang="en-US" sz="6000" dirty="0">
              <a:solidFill>
                <a:schemeClr val="bg1"/>
              </a:solidFill>
              <a:latin typeface="Segoe WP" pitchFamily="34" charset="0"/>
            </a:endParaRPr>
          </a:p>
        </p:txBody>
      </p:sp>
      <p:sp>
        <p:nvSpPr>
          <p:cNvPr id="21" name="Rounded Rectangle 20"/>
          <p:cNvSpPr/>
          <p:nvPr/>
        </p:nvSpPr>
        <p:spPr>
          <a:xfrm>
            <a:off x="7770812" y="6144081"/>
            <a:ext cx="4076699" cy="419100"/>
          </a:xfrm>
          <a:prstGeom prst="roundRect">
            <a:avLst/>
          </a:prstGeom>
          <a:gradFill flip="none" rotWithShape="1">
            <a:gsLst>
              <a:gs pos="0">
                <a:srgbClr val="006600"/>
              </a:gs>
              <a:gs pos="50000">
                <a:srgbClr val="FFFF66"/>
              </a:gs>
              <a:gs pos="100000">
                <a:srgbClr val="C00000"/>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TextBox 21"/>
          <p:cNvSpPr txBox="1"/>
          <p:nvPr/>
        </p:nvSpPr>
        <p:spPr>
          <a:xfrm>
            <a:off x="7761286" y="5497750"/>
            <a:ext cx="771525" cy="646331"/>
          </a:xfrm>
          <a:prstGeom prst="rect">
            <a:avLst/>
          </a:prstGeom>
          <a:noFill/>
        </p:spPr>
        <p:txBody>
          <a:bodyPr wrap="square" rtlCol="0">
            <a:spAutoFit/>
          </a:bodyPr>
          <a:lstStyle/>
          <a:p>
            <a:r>
              <a:rPr lang="en-US" sz="3600" dirty="0" smtClean="0">
                <a:solidFill>
                  <a:schemeClr val="bg1"/>
                </a:solidFill>
                <a:latin typeface="Segoe WP" pitchFamily="34" charset="0"/>
              </a:rPr>
              <a:t>40</a:t>
            </a:r>
            <a:endParaRPr lang="en-US" sz="3600" dirty="0">
              <a:solidFill>
                <a:schemeClr val="bg1"/>
              </a:solidFill>
              <a:latin typeface="Segoe WP" pitchFamily="34" charset="0"/>
            </a:endParaRPr>
          </a:p>
        </p:txBody>
      </p:sp>
      <p:sp>
        <p:nvSpPr>
          <p:cNvPr id="23" name="TextBox 22"/>
          <p:cNvSpPr txBox="1"/>
          <p:nvPr/>
        </p:nvSpPr>
        <p:spPr>
          <a:xfrm>
            <a:off x="11375072" y="5497749"/>
            <a:ext cx="1043940" cy="646331"/>
          </a:xfrm>
          <a:prstGeom prst="rect">
            <a:avLst/>
          </a:prstGeom>
          <a:noFill/>
        </p:spPr>
        <p:txBody>
          <a:bodyPr wrap="square" rtlCol="0">
            <a:spAutoFit/>
          </a:bodyPr>
          <a:lstStyle/>
          <a:p>
            <a:r>
              <a:rPr lang="en-US" sz="3600" dirty="0" smtClean="0">
                <a:solidFill>
                  <a:schemeClr val="bg1"/>
                </a:solidFill>
                <a:latin typeface="Segoe WP" pitchFamily="34" charset="0"/>
              </a:rPr>
              <a:t>60</a:t>
            </a:r>
            <a:endParaRPr lang="en-US" sz="3600" dirty="0">
              <a:solidFill>
                <a:schemeClr val="bg1"/>
              </a:solidFill>
              <a:latin typeface="Segoe WP" pitchFamily="34" charset="0"/>
            </a:endParaRPr>
          </a:p>
        </p:txBody>
      </p:sp>
    </p:spTree>
    <p:extLst>
      <p:ext uri="{BB962C8B-B14F-4D97-AF65-F5344CB8AC3E}">
        <p14:creationId xmlns:p14="http://schemas.microsoft.com/office/powerpoint/2010/main" val="21327220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Picking the right range</a:t>
            </a:r>
            <a:endParaRPr lang="en-US" dirty="0"/>
          </a:p>
        </p:txBody>
      </p:sp>
      <p:sp>
        <p:nvSpPr>
          <p:cNvPr id="14" name="TextBox 13"/>
          <p:cNvSpPr txBox="1"/>
          <p:nvPr/>
        </p:nvSpPr>
        <p:spPr>
          <a:xfrm>
            <a:off x="309160" y="1744662"/>
            <a:ext cx="3124200" cy="1384995"/>
          </a:xfrm>
          <a:prstGeom prst="rect">
            <a:avLst/>
          </a:prstGeom>
          <a:noFill/>
        </p:spPr>
        <p:txBody>
          <a:bodyPr wrap="square" rtlCol="0">
            <a:spAutoFit/>
          </a:bodyPr>
          <a:lstStyle/>
          <a:p>
            <a:r>
              <a:rPr lang="en-US" sz="2800" dirty="0" smtClean="0">
                <a:solidFill>
                  <a:schemeClr val="tx1">
                    <a:lumMod val="75000"/>
                  </a:schemeClr>
                </a:solidFill>
              </a:rPr>
              <a:t>4-5% of viewers are colorblind</a:t>
            </a:r>
            <a:endParaRPr lang="en-US" sz="2800" dirty="0" smtClean="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26" y="2612897"/>
            <a:ext cx="4096933" cy="4040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4517218" y="6075957"/>
            <a:ext cx="1166140" cy="923330"/>
          </a:xfrm>
          <a:prstGeom prst="rect">
            <a:avLst/>
          </a:prstGeom>
          <a:noFill/>
        </p:spPr>
        <p:txBody>
          <a:bodyPr wrap="square" rtlCol="0">
            <a:spAutoFit/>
          </a:bodyPr>
          <a:lstStyle/>
          <a:p>
            <a:r>
              <a:rPr lang="en-US" sz="5400" dirty="0" smtClean="0">
                <a:solidFill>
                  <a:schemeClr val="tx1">
                    <a:lumMod val="75000"/>
                  </a:schemeClr>
                </a:solidFill>
                <a:latin typeface="Segoe WP" pitchFamily="34" charset="0"/>
              </a:rPr>
              <a:t>0</a:t>
            </a:r>
            <a:endParaRPr lang="en-US" sz="5400" dirty="0">
              <a:solidFill>
                <a:schemeClr val="tx1">
                  <a:lumMod val="75000"/>
                </a:schemeClr>
              </a:solidFill>
              <a:latin typeface="Segoe WP" pitchFamily="34" charset="0"/>
            </a:endParaRPr>
          </a:p>
        </p:txBody>
      </p:sp>
      <p:sp>
        <p:nvSpPr>
          <p:cNvPr id="24" name="Rounded Rectangle 23"/>
          <p:cNvSpPr/>
          <p:nvPr/>
        </p:nvSpPr>
        <p:spPr>
          <a:xfrm>
            <a:off x="4517218" y="5237757"/>
            <a:ext cx="7339819" cy="838200"/>
          </a:xfrm>
          <a:prstGeom prst="roundRect">
            <a:avLst/>
          </a:prstGeom>
          <a:gradFill flip="none" rotWithShape="1">
            <a:gsLst>
              <a:gs pos="10000">
                <a:schemeClr val="tx2">
                  <a:lumMod val="75000"/>
                </a:schemeClr>
              </a:gs>
              <a:gs pos="100000">
                <a:schemeClr val="bg1"/>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25" name="TextBox 24"/>
          <p:cNvSpPr txBox="1"/>
          <p:nvPr/>
        </p:nvSpPr>
        <p:spPr>
          <a:xfrm>
            <a:off x="7604057" y="6075957"/>
            <a:ext cx="1166140" cy="923330"/>
          </a:xfrm>
          <a:prstGeom prst="rect">
            <a:avLst/>
          </a:prstGeom>
          <a:noFill/>
        </p:spPr>
        <p:txBody>
          <a:bodyPr wrap="square" rtlCol="0">
            <a:spAutoFit/>
          </a:bodyPr>
          <a:lstStyle/>
          <a:p>
            <a:pPr algn="ctr"/>
            <a:r>
              <a:rPr lang="en-US" sz="5400" dirty="0" smtClean="0">
                <a:solidFill>
                  <a:schemeClr val="tx1">
                    <a:lumMod val="75000"/>
                  </a:schemeClr>
                </a:solidFill>
                <a:latin typeface="Segoe WP" pitchFamily="34" charset="0"/>
              </a:rPr>
              <a:t>50</a:t>
            </a:r>
            <a:endParaRPr lang="en-US" sz="5400" dirty="0">
              <a:solidFill>
                <a:schemeClr val="tx1">
                  <a:lumMod val="75000"/>
                </a:schemeClr>
              </a:solidFill>
              <a:latin typeface="Segoe WP" pitchFamily="34" charset="0"/>
            </a:endParaRPr>
          </a:p>
        </p:txBody>
      </p:sp>
      <p:sp>
        <p:nvSpPr>
          <p:cNvPr id="26" name="TextBox 25"/>
          <p:cNvSpPr txBox="1"/>
          <p:nvPr/>
        </p:nvSpPr>
        <p:spPr>
          <a:xfrm>
            <a:off x="10988675" y="6140052"/>
            <a:ext cx="1447800" cy="923330"/>
          </a:xfrm>
          <a:prstGeom prst="rect">
            <a:avLst/>
          </a:prstGeom>
          <a:noFill/>
        </p:spPr>
        <p:txBody>
          <a:bodyPr wrap="square" rtlCol="0">
            <a:spAutoFit/>
          </a:bodyPr>
          <a:lstStyle/>
          <a:p>
            <a:r>
              <a:rPr lang="en-US" sz="5400" dirty="0" smtClean="0">
                <a:solidFill>
                  <a:schemeClr val="tx1">
                    <a:lumMod val="75000"/>
                  </a:schemeClr>
                </a:solidFill>
                <a:latin typeface="Segoe WP" pitchFamily="34" charset="0"/>
              </a:rPr>
              <a:t>100</a:t>
            </a:r>
            <a:endParaRPr lang="en-US" sz="5400" dirty="0">
              <a:solidFill>
                <a:schemeClr val="tx1">
                  <a:lumMod val="75000"/>
                </a:schemeClr>
              </a:solidFill>
              <a:latin typeface="Segoe WP" pitchFamily="34" charset="0"/>
            </a:endParaRPr>
          </a:p>
        </p:txBody>
      </p:sp>
    </p:spTree>
    <p:extLst>
      <p:ext uri="{BB962C8B-B14F-4D97-AF65-F5344CB8AC3E}">
        <p14:creationId xmlns:p14="http://schemas.microsoft.com/office/powerpoint/2010/main" val="134160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anim calcmode="lin" valueType="num">
                                      <p:cBhvr>
                                        <p:cTn id="8" dur="300" fill="hold"/>
                                        <p:tgtEl>
                                          <p:spTgt spid="24"/>
                                        </p:tgtEl>
                                        <p:attrNameLst>
                                          <p:attrName>ppt_x</p:attrName>
                                        </p:attrNameLst>
                                      </p:cBhvr>
                                      <p:tavLst>
                                        <p:tav tm="0">
                                          <p:val>
                                            <p:strVal val="#ppt_x"/>
                                          </p:val>
                                        </p:tav>
                                        <p:tav tm="100000">
                                          <p:val>
                                            <p:strVal val="#ppt_x"/>
                                          </p:val>
                                        </p:tav>
                                      </p:tavLst>
                                    </p:anim>
                                    <p:anim calcmode="lin" valueType="num">
                                      <p:cBhvr>
                                        <p:cTn id="9" dur="3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300"/>
                                        <p:tgtEl>
                                          <p:spTgt spid="16"/>
                                        </p:tgtEl>
                                      </p:cBhvr>
                                    </p:animEffect>
                                    <p:anim calcmode="lin" valueType="num">
                                      <p:cBhvr>
                                        <p:cTn id="13" dur="300" fill="hold"/>
                                        <p:tgtEl>
                                          <p:spTgt spid="16"/>
                                        </p:tgtEl>
                                        <p:attrNameLst>
                                          <p:attrName>ppt_x</p:attrName>
                                        </p:attrNameLst>
                                      </p:cBhvr>
                                      <p:tavLst>
                                        <p:tav tm="0">
                                          <p:val>
                                            <p:strVal val="#ppt_x"/>
                                          </p:val>
                                        </p:tav>
                                        <p:tav tm="100000">
                                          <p:val>
                                            <p:strVal val="#ppt_x"/>
                                          </p:val>
                                        </p:tav>
                                      </p:tavLst>
                                    </p:anim>
                                    <p:anim calcmode="lin" valueType="num">
                                      <p:cBhvr>
                                        <p:cTn id="14" dur="3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300"/>
                                        <p:tgtEl>
                                          <p:spTgt spid="25"/>
                                        </p:tgtEl>
                                      </p:cBhvr>
                                    </p:animEffect>
                                    <p:anim calcmode="lin" valueType="num">
                                      <p:cBhvr>
                                        <p:cTn id="18" dur="300" fill="hold"/>
                                        <p:tgtEl>
                                          <p:spTgt spid="25"/>
                                        </p:tgtEl>
                                        <p:attrNameLst>
                                          <p:attrName>ppt_x</p:attrName>
                                        </p:attrNameLst>
                                      </p:cBhvr>
                                      <p:tavLst>
                                        <p:tav tm="0">
                                          <p:val>
                                            <p:strVal val="#ppt_x"/>
                                          </p:val>
                                        </p:tav>
                                        <p:tav tm="100000">
                                          <p:val>
                                            <p:strVal val="#ppt_x"/>
                                          </p:val>
                                        </p:tav>
                                      </p:tavLst>
                                    </p:anim>
                                    <p:anim calcmode="lin" valueType="num">
                                      <p:cBhvr>
                                        <p:cTn id="19" dur="3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300"/>
                                        <p:tgtEl>
                                          <p:spTgt spid="26"/>
                                        </p:tgtEl>
                                      </p:cBhvr>
                                    </p:animEffect>
                                    <p:anim calcmode="lin" valueType="num">
                                      <p:cBhvr>
                                        <p:cTn id="23" dur="300" fill="hold"/>
                                        <p:tgtEl>
                                          <p:spTgt spid="26"/>
                                        </p:tgtEl>
                                        <p:attrNameLst>
                                          <p:attrName>ppt_x</p:attrName>
                                        </p:attrNameLst>
                                      </p:cBhvr>
                                      <p:tavLst>
                                        <p:tav tm="0">
                                          <p:val>
                                            <p:strVal val="#ppt_x"/>
                                          </p:val>
                                        </p:tav>
                                        <p:tav tm="100000">
                                          <p:val>
                                            <p:strVal val="#ppt_x"/>
                                          </p:val>
                                        </p:tav>
                                      </p:tavLst>
                                    </p:anim>
                                    <p:anim calcmode="lin" valueType="num">
                                      <p:cBhvr>
                                        <p:cTn id="24" dur="3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animBg="1"/>
      <p:bldP spid="25"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5257799" cy="993349"/>
          </a:xfrm>
        </p:spPr>
        <p:txBody>
          <a:bodyPr/>
          <a:lstStyle/>
          <a:p>
            <a:pPr marL="0" indent="0">
              <a:lnSpc>
                <a:spcPct val="150000"/>
              </a:lnSpc>
              <a:buNone/>
            </a:pPr>
            <a:r>
              <a:rPr lang="en-US" dirty="0" smtClean="0"/>
              <a:t>Color “buckets”</a:t>
            </a:r>
          </a:p>
        </p:txBody>
      </p:sp>
      <p:sp>
        <p:nvSpPr>
          <p:cNvPr id="6" name="Title 5"/>
          <p:cNvSpPr>
            <a:spLocks noGrp="1"/>
          </p:cNvSpPr>
          <p:nvPr>
            <p:ph type="title"/>
          </p:nvPr>
        </p:nvSpPr>
        <p:spPr/>
        <p:txBody>
          <a:bodyPr/>
          <a:lstStyle/>
          <a:p>
            <a:r>
              <a:rPr lang="en-US" dirty="0" smtClean="0"/>
              <a:t>Visual Metric – Color</a:t>
            </a:r>
            <a:endParaRPr lang="en-US" dirty="0"/>
          </a:p>
        </p:txBody>
      </p:sp>
      <p:pic>
        <p:nvPicPr>
          <p:cNvPr id="2" name="Picture 1"/>
          <p:cNvPicPr>
            <a:picLocks noChangeAspect="1"/>
          </p:cNvPicPr>
          <p:nvPr/>
        </p:nvPicPr>
        <p:blipFill>
          <a:blip r:embed="rId2"/>
          <a:stretch>
            <a:fillRect/>
          </a:stretch>
        </p:blipFill>
        <p:spPr>
          <a:xfrm>
            <a:off x="350838" y="4980336"/>
            <a:ext cx="5181599" cy="1260126"/>
          </a:xfrm>
          <a:prstGeom prst="rect">
            <a:avLst/>
          </a:prstGeom>
        </p:spPr>
      </p:pic>
      <p:pic>
        <p:nvPicPr>
          <p:cNvPr id="3" name="Picture 2"/>
          <p:cNvPicPr>
            <a:picLocks noChangeAspect="1"/>
          </p:cNvPicPr>
          <p:nvPr/>
        </p:nvPicPr>
        <p:blipFill>
          <a:blip r:embed="rId3"/>
          <a:stretch>
            <a:fillRect/>
          </a:stretch>
        </p:blipFill>
        <p:spPr>
          <a:xfrm>
            <a:off x="5913437" y="-84138"/>
            <a:ext cx="7043181" cy="7078663"/>
          </a:xfrm>
          <a:prstGeom prst="rect">
            <a:avLst/>
          </a:prstGeom>
        </p:spPr>
      </p:pic>
      <p:sp>
        <p:nvSpPr>
          <p:cNvPr id="4" name="Rectangle 3"/>
          <p:cNvSpPr/>
          <p:nvPr/>
        </p:nvSpPr>
        <p:spPr>
          <a:xfrm>
            <a:off x="282575" y="6240462"/>
            <a:ext cx="6216650" cy="646331"/>
          </a:xfrm>
          <a:prstGeom prst="rect">
            <a:avLst/>
          </a:prstGeom>
        </p:spPr>
        <p:txBody>
          <a:bodyPr>
            <a:spAutoFit/>
          </a:bodyPr>
          <a:lstStyle/>
          <a:p>
            <a:r>
              <a:rPr lang="en-US" dirty="0"/>
              <a:t>http://dailysignal.com/2015/06/08/how-the-16-state-exchanges-are-faring-under-obamacare/</a:t>
            </a:r>
          </a:p>
        </p:txBody>
      </p:sp>
    </p:spTree>
    <p:extLst>
      <p:ext uri="{BB962C8B-B14F-4D97-AF65-F5344CB8AC3E}">
        <p14:creationId xmlns:p14="http://schemas.microsoft.com/office/powerpoint/2010/main" val="384781869"/>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7937" y="6222605"/>
            <a:ext cx="11887200" cy="669863"/>
          </a:xfrm>
        </p:spPr>
        <p:txBody>
          <a:bodyPr/>
          <a:lstStyle/>
          <a:p>
            <a:pPr marL="0" indent="0">
              <a:lnSpc>
                <a:spcPct val="150000"/>
              </a:lnSpc>
              <a:buNone/>
            </a:pPr>
            <a:r>
              <a:rPr lang="en-US" sz="2400" dirty="0"/>
              <a:t>http://flowingdata.com/2015/04/07/gallons-of-water-to-produce-foods/</a:t>
            </a:r>
            <a:endParaRPr lang="en-US" sz="2400" dirty="0" smtClean="0"/>
          </a:p>
        </p:txBody>
      </p:sp>
      <p:sp>
        <p:nvSpPr>
          <p:cNvPr id="6" name="Title 5"/>
          <p:cNvSpPr>
            <a:spLocks noGrp="1"/>
          </p:cNvSpPr>
          <p:nvPr>
            <p:ph type="title"/>
          </p:nvPr>
        </p:nvSpPr>
        <p:spPr/>
        <p:txBody>
          <a:bodyPr/>
          <a:lstStyle/>
          <a:p>
            <a:endParaRPr lang="en-US" dirty="0"/>
          </a:p>
        </p:txBody>
      </p:sp>
      <p:pic>
        <p:nvPicPr>
          <p:cNvPr id="8" name="Picture 2" descr="Water to produce fo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322" y="308512"/>
            <a:ext cx="8458198" cy="5893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01680"/>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solidFill>
                  <a:schemeClr val="tx1">
                    <a:lumMod val="75000"/>
                  </a:schemeClr>
                </a:solidFill>
              </a:rPr>
              <a:t>Refine the question based on data</a:t>
            </a:r>
          </a:p>
          <a:p>
            <a:r>
              <a:rPr lang="en-US" dirty="0" smtClean="0">
                <a:solidFill>
                  <a:schemeClr val="tx1">
                    <a:lumMod val="75000"/>
                  </a:schemeClr>
                </a:solidFill>
              </a:rPr>
              <a:t>Data visualization styles </a:t>
            </a:r>
          </a:p>
          <a:p>
            <a:r>
              <a:rPr lang="en-US" dirty="0" smtClean="0">
                <a:solidFill>
                  <a:schemeClr val="tx1">
                    <a:lumMod val="75000"/>
                  </a:schemeClr>
                </a:solidFill>
              </a:rPr>
              <a:t>Technology and algorithms</a:t>
            </a: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  Agenda</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2263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7937" y="6222605"/>
            <a:ext cx="11887200" cy="669863"/>
          </a:xfrm>
        </p:spPr>
        <p:txBody>
          <a:bodyPr/>
          <a:lstStyle/>
          <a:p>
            <a:pPr marL="0" indent="0">
              <a:lnSpc>
                <a:spcPct val="150000"/>
              </a:lnSpc>
              <a:buNone/>
            </a:pPr>
            <a:r>
              <a:rPr lang="en-US" sz="2400" dirty="0"/>
              <a:t>http://graphics.wsj.com/infectious-diseases-and-vaccines/</a:t>
            </a:r>
            <a:endParaRPr lang="en-US" sz="2400" dirty="0" smtClean="0"/>
          </a:p>
        </p:txBody>
      </p:sp>
      <p:sp>
        <p:nvSpPr>
          <p:cNvPr id="6" name="Title 5"/>
          <p:cNvSpPr>
            <a:spLocks noGrp="1"/>
          </p:cNvSpPr>
          <p:nvPr>
            <p:ph type="title"/>
          </p:nvPr>
        </p:nvSpPr>
        <p:spPr/>
        <p:txBody>
          <a:bodyPr/>
          <a:lstStyle/>
          <a:p>
            <a:endParaRPr lang="en-US" dirty="0"/>
          </a:p>
        </p:txBody>
      </p:sp>
      <p:pic>
        <p:nvPicPr>
          <p:cNvPr id="9" name="Content Placeholder 3"/>
          <p:cNvPicPr>
            <a:picLocks noChangeAspect="1"/>
          </p:cNvPicPr>
          <p:nvPr/>
        </p:nvPicPr>
        <p:blipFill>
          <a:blip r:embed="rId2"/>
          <a:stretch>
            <a:fillRect/>
          </a:stretch>
        </p:blipFill>
        <p:spPr>
          <a:xfrm>
            <a:off x="1874837" y="295274"/>
            <a:ext cx="8686800" cy="5784878"/>
          </a:xfrm>
          <a:prstGeom prst="rect">
            <a:avLst/>
          </a:prstGeom>
        </p:spPr>
      </p:pic>
    </p:spTree>
    <p:extLst>
      <p:ext uri="{BB962C8B-B14F-4D97-AF65-F5344CB8AC3E}">
        <p14:creationId xmlns:p14="http://schemas.microsoft.com/office/powerpoint/2010/main" val="371036643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9" y="1187576"/>
            <a:ext cx="5257799" cy="2154436"/>
          </a:xfrm>
        </p:spPr>
        <p:txBody>
          <a:bodyPr/>
          <a:lstStyle/>
          <a:p>
            <a:pPr marL="0" indent="0">
              <a:lnSpc>
                <a:spcPct val="150000"/>
              </a:lnSpc>
              <a:buNone/>
            </a:pPr>
            <a:r>
              <a:rPr lang="en-US" dirty="0" smtClean="0"/>
              <a:t>List of color tools</a:t>
            </a:r>
          </a:p>
          <a:p>
            <a:pPr marL="0" indent="0">
              <a:lnSpc>
                <a:spcPct val="150000"/>
              </a:lnSpc>
              <a:buNone/>
            </a:pPr>
            <a:r>
              <a:rPr lang="en-US" dirty="0" smtClean="0"/>
              <a:t>Excel helper</a:t>
            </a:r>
          </a:p>
        </p:txBody>
      </p:sp>
      <p:sp>
        <p:nvSpPr>
          <p:cNvPr id="6" name="Title 5"/>
          <p:cNvSpPr>
            <a:spLocks noGrp="1"/>
          </p:cNvSpPr>
          <p:nvPr>
            <p:ph type="title"/>
          </p:nvPr>
        </p:nvSpPr>
        <p:spPr/>
        <p:txBody>
          <a:bodyPr/>
          <a:lstStyle/>
          <a:p>
            <a:r>
              <a:rPr lang="en-US" dirty="0" smtClean="0"/>
              <a:t>Color Metric Tools</a:t>
            </a:r>
            <a:endParaRPr lang="en-US" dirty="0"/>
          </a:p>
        </p:txBody>
      </p:sp>
    </p:spTree>
    <p:extLst>
      <p:ext uri="{BB962C8B-B14F-4D97-AF65-F5344CB8AC3E}">
        <p14:creationId xmlns:p14="http://schemas.microsoft.com/office/powerpoint/2010/main" val="92607466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504211"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Locations</a:t>
            </a:r>
            <a:endParaRPr lang="en-US" dirty="0"/>
          </a:p>
        </p:txBody>
      </p:sp>
      <p:pic>
        <p:nvPicPr>
          <p:cNvPr id="2" name="Picture 1"/>
          <p:cNvPicPr>
            <a:picLocks noChangeAspect="1"/>
          </p:cNvPicPr>
          <p:nvPr/>
        </p:nvPicPr>
        <p:blipFill>
          <a:blip r:embed="rId2"/>
          <a:stretch>
            <a:fillRect/>
          </a:stretch>
        </p:blipFill>
        <p:spPr>
          <a:xfrm>
            <a:off x="6783413" y="1212849"/>
            <a:ext cx="5376226" cy="4341813"/>
          </a:xfrm>
          <a:prstGeom prst="rect">
            <a:avLst/>
          </a:prstGeom>
        </p:spPr>
      </p:pic>
    </p:spTree>
    <p:extLst>
      <p:ext uri="{BB962C8B-B14F-4D97-AF65-F5344CB8AC3E}">
        <p14:creationId xmlns:p14="http://schemas.microsoft.com/office/powerpoint/2010/main" val="3838473690"/>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482036"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Locations</a:t>
            </a:r>
            <a:endParaRPr lang="en-US" dirty="0"/>
          </a:p>
        </p:txBody>
      </p:sp>
      <p:pic>
        <p:nvPicPr>
          <p:cNvPr id="2" name="Picture 1"/>
          <p:cNvPicPr>
            <a:picLocks noChangeAspect="1"/>
          </p:cNvPicPr>
          <p:nvPr/>
        </p:nvPicPr>
        <p:blipFill>
          <a:blip r:embed="rId2"/>
          <a:stretch>
            <a:fillRect/>
          </a:stretch>
        </p:blipFill>
        <p:spPr>
          <a:xfrm>
            <a:off x="4762246" y="1212849"/>
            <a:ext cx="7407529" cy="5103813"/>
          </a:xfrm>
          <a:prstGeom prst="rect">
            <a:avLst/>
          </a:prstGeom>
        </p:spPr>
      </p:pic>
    </p:spTree>
    <p:extLst>
      <p:ext uri="{BB962C8B-B14F-4D97-AF65-F5344CB8AC3E}">
        <p14:creationId xmlns:p14="http://schemas.microsoft.com/office/powerpoint/2010/main" val="159733144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Locations</a:t>
            </a:r>
            <a:endParaRPr lang="en-US" dirty="0"/>
          </a:p>
        </p:txBody>
      </p:sp>
      <p:sp>
        <p:nvSpPr>
          <p:cNvPr id="4" name="TextBox 3"/>
          <p:cNvSpPr txBox="1"/>
          <p:nvPr/>
        </p:nvSpPr>
        <p:spPr>
          <a:xfrm>
            <a:off x="176211" y="1212849"/>
            <a:ext cx="3476626" cy="1815882"/>
          </a:xfrm>
          <a:prstGeom prst="rect">
            <a:avLst/>
          </a:prstGeom>
          <a:noFill/>
        </p:spPr>
        <p:txBody>
          <a:bodyPr wrap="square" rtlCol="0">
            <a:spAutoFit/>
          </a:bodyPr>
          <a:lstStyle/>
          <a:p>
            <a:r>
              <a:rPr lang="en-US" sz="2800" dirty="0" smtClean="0">
                <a:latin typeface="Segoe WP" pitchFamily="34" charset="0"/>
              </a:rPr>
              <a:t>Data mapped to any corresponding physical dimension</a:t>
            </a:r>
          </a:p>
          <a:p>
            <a:pPr marL="285750" indent="-285750">
              <a:buFont typeface="Arial" pitchFamily="34" charset="0"/>
              <a:buChar char="•"/>
            </a:pPr>
            <a:endParaRPr lang="en-US" sz="2800" dirty="0">
              <a:latin typeface="Segoe WP" pitchFamily="34"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292738" y="-1675576"/>
            <a:ext cx="2049463" cy="11633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80974" y="6243935"/>
            <a:ext cx="2899320" cy="461665"/>
          </a:xfrm>
          <a:prstGeom prst="rect">
            <a:avLst/>
          </a:prstGeom>
        </p:spPr>
        <p:txBody>
          <a:bodyPr wrap="none">
            <a:spAutoFit/>
          </a:bodyPr>
          <a:lstStyle/>
          <a:p>
            <a:r>
              <a:rPr lang="en-US" sz="2400" dirty="0"/>
              <a:t>http</a:t>
            </a:r>
            <a:r>
              <a:rPr lang="en-US" sz="2400" dirty="0" smtClean="0"/>
              <a:t>://</a:t>
            </a:r>
            <a:r>
              <a:rPr lang="en-US" sz="2400" dirty="0" smtClean="0">
                <a:latin typeface="Segoe WP" pitchFamily="34" charset="0"/>
              </a:rPr>
              <a:t>seatguru.com</a:t>
            </a:r>
            <a:endParaRPr lang="en-US" sz="2400" dirty="0">
              <a:latin typeface="Segoe WP" pitchFamily="34" charset="0"/>
            </a:endParaRPr>
          </a:p>
        </p:txBody>
      </p:sp>
    </p:spTree>
    <p:extLst>
      <p:ext uri="{BB962C8B-B14F-4D97-AF65-F5344CB8AC3E}">
        <p14:creationId xmlns:p14="http://schemas.microsoft.com/office/powerpoint/2010/main" val="4041057784"/>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Location Tools</a:t>
            </a:r>
            <a:endParaRPr lang="en-US" dirty="0"/>
          </a:p>
        </p:txBody>
      </p:sp>
      <p:sp>
        <p:nvSpPr>
          <p:cNvPr id="4" name="TextBox 3"/>
          <p:cNvSpPr txBox="1"/>
          <p:nvPr/>
        </p:nvSpPr>
        <p:spPr>
          <a:xfrm>
            <a:off x="350837" y="1217683"/>
            <a:ext cx="3476626" cy="1815882"/>
          </a:xfrm>
          <a:prstGeom prst="rect">
            <a:avLst/>
          </a:prstGeom>
          <a:noFill/>
        </p:spPr>
        <p:txBody>
          <a:bodyPr wrap="square" rtlCol="0">
            <a:spAutoFit/>
          </a:bodyPr>
          <a:lstStyle/>
          <a:p>
            <a:r>
              <a:rPr lang="en-US" sz="2800" dirty="0" smtClean="0">
                <a:latin typeface="Segoe WP" pitchFamily="34" charset="0"/>
              </a:rPr>
              <a:t>Google Maps</a:t>
            </a:r>
          </a:p>
          <a:p>
            <a:endParaRPr lang="en-US" sz="2800" dirty="0">
              <a:latin typeface="Segoe WP" pitchFamily="34" charset="0"/>
            </a:endParaRPr>
          </a:p>
          <a:p>
            <a:endParaRPr lang="en-US" sz="2800" dirty="0" smtClean="0">
              <a:latin typeface="Segoe WP" pitchFamily="34" charset="0"/>
            </a:endParaRPr>
          </a:p>
          <a:p>
            <a:pPr marL="285750" indent="-285750">
              <a:buFont typeface="Arial" pitchFamily="34" charset="0"/>
              <a:buChar char="•"/>
            </a:pPr>
            <a:endParaRPr lang="en-US" sz="2800" dirty="0">
              <a:latin typeface="Segoe WP" pitchFamily="34" charset="0"/>
            </a:endParaRPr>
          </a:p>
        </p:txBody>
      </p:sp>
    </p:spTree>
    <p:extLst>
      <p:ext uri="{BB962C8B-B14F-4D97-AF65-F5344CB8AC3E}">
        <p14:creationId xmlns:p14="http://schemas.microsoft.com/office/powerpoint/2010/main" val="409144009"/>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Networks</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637" y="4183062"/>
            <a:ext cx="2286000" cy="247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8237" y="4156644"/>
            <a:ext cx="1700489" cy="2043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2437" y="1856780"/>
            <a:ext cx="1956507" cy="2045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237" y="1365252"/>
            <a:ext cx="1675796" cy="1658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Elbow Connector 10"/>
          <p:cNvCxnSpPr>
            <a:stCxn id="9" idx="3"/>
            <a:endCxn id="5" idx="0"/>
          </p:cNvCxnSpPr>
          <p:nvPr/>
        </p:nvCxnSpPr>
        <p:spPr>
          <a:xfrm>
            <a:off x="2179033" y="2194600"/>
            <a:ext cx="1079449" cy="1962044"/>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5" idx="3"/>
            <a:endCxn id="8" idx="0"/>
          </p:cNvCxnSpPr>
          <p:nvPr/>
        </p:nvCxnSpPr>
        <p:spPr>
          <a:xfrm flipV="1">
            <a:off x="4108726" y="1856780"/>
            <a:ext cx="2401965" cy="3321476"/>
          </a:xfrm>
          <a:prstGeom prst="bentConnector4">
            <a:avLst>
              <a:gd name="adj1" fmla="val 29636"/>
              <a:gd name="adj2" fmla="val 106882"/>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8" idx="3"/>
            <a:endCxn id="4" idx="0"/>
          </p:cNvCxnSpPr>
          <p:nvPr/>
        </p:nvCxnSpPr>
        <p:spPr>
          <a:xfrm>
            <a:off x="7488944" y="2879726"/>
            <a:ext cx="1929693" cy="1303336"/>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269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300"/>
                                        <p:tgtEl>
                                          <p:spTgt spid="11"/>
                                        </p:tgtEl>
                                      </p:cBhvr>
                                    </p:animEffect>
                                    <p:anim calcmode="lin" valueType="num">
                                      <p:cBhvr>
                                        <p:cTn id="8" dur="300" fill="hold"/>
                                        <p:tgtEl>
                                          <p:spTgt spid="11"/>
                                        </p:tgtEl>
                                        <p:attrNameLst>
                                          <p:attrName>ppt_x</p:attrName>
                                        </p:attrNameLst>
                                      </p:cBhvr>
                                      <p:tavLst>
                                        <p:tav tm="0">
                                          <p:val>
                                            <p:strVal val="#ppt_x"/>
                                          </p:val>
                                        </p:tav>
                                        <p:tav tm="100000">
                                          <p:val>
                                            <p:strVal val="#ppt_x"/>
                                          </p:val>
                                        </p:tav>
                                      </p:tavLst>
                                    </p:anim>
                                    <p:anim calcmode="lin" valueType="num">
                                      <p:cBhvr>
                                        <p:cTn id="9" dur="3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00"/>
                                        <p:tgtEl>
                                          <p:spTgt spid="5"/>
                                        </p:tgtEl>
                                      </p:cBhvr>
                                    </p:animEffect>
                                    <p:anim calcmode="lin" valueType="num">
                                      <p:cBhvr>
                                        <p:cTn id="13" dur="300" fill="hold"/>
                                        <p:tgtEl>
                                          <p:spTgt spid="5"/>
                                        </p:tgtEl>
                                        <p:attrNameLst>
                                          <p:attrName>ppt_x</p:attrName>
                                        </p:attrNameLst>
                                      </p:cBhvr>
                                      <p:tavLst>
                                        <p:tav tm="0">
                                          <p:val>
                                            <p:strVal val="#ppt_x"/>
                                          </p:val>
                                        </p:tav>
                                        <p:tav tm="100000">
                                          <p:val>
                                            <p:strVal val="#ppt_x"/>
                                          </p:val>
                                        </p:tav>
                                      </p:tavLst>
                                    </p:anim>
                                    <p:anim calcmode="lin" valueType="num">
                                      <p:cBhvr>
                                        <p:cTn id="14" dur="3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300"/>
                            </p:stCondLst>
                            <p:childTnLst>
                              <p:par>
                                <p:cTn id="16" presetID="42" presetClass="entr" presetSubtype="0" fill="hold" nodeType="after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300"/>
                                        <p:tgtEl>
                                          <p:spTgt spid="8"/>
                                        </p:tgtEl>
                                      </p:cBhvr>
                                    </p:animEffect>
                                    <p:anim calcmode="lin" valueType="num">
                                      <p:cBhvr>
                                        <p:cTn id="19" dur="300" fill="hold"/>
                                        <p:tgtEl>
                                          <p:spTgt spid="8"/>
                                        </p:tgtEl>
                                        <p:attrNameLst>
                                          <p:attrName>ppt_x</p:attrName>
                                        </p:attrNameLst>
                                      </p:cBhvr>
                                      <p:tavLst>
                                        <p:tav tm="0">
                                          <p:val>
                                            <p:strVal val="#ppt_x"/>
                                          </p:val>
                                        </p:tav>
                                        <p:tav tm="100000">
                                          <p:val>
                                            <p:strVal val="#ppt_x"/>
                                          </p:val>
                                        </p:tav>
                                      </p:tavLst>
                                    </p:anim>
                                    <p:anim calcmode="lin" valueType="num">
                                      <p:cBhvr>
                                        <p:cTn id="20" dur="3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5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300"/>
                                        <p:tgtEl>
                                          <p:spTgt spid="12"/>
                                        </p:tgtEl>
                                      </p:cBhvr>
                                    </p:animEffect>
                                    <p:anim calcmode="lin" valueType="num">
                                      <p:cBhvr>
                                        <p:cTn id="24" dur="300" fill="hold"/>
                                        <p:tgtEl>
                                          <p:spTgt spid="12"/>
                                        </p:tgtEl>
                                        <p:attrNameLst>
                                          <p:attrName>ppt_x</p:attrName>
                                        </p:attrNameLst>
                                      </p:cBhvr>
                                      <p:tavLst>
                                        <p:tav tm="0">
                                          <p:val>
                                            <p:strVal val="#ppt_x"/>
                                          </p:val>
                                        </p:tav>
                                        <p:tav tm="100000">
                                          <p:val>
                                            <p:strVal val="#ppt_x"/>
                                          </p:val>
                                        </p:tav>
                                      </p:tavLst>
                                    </p:anim>
                                    <p:anim calcmode="lin" valueType="num">
                                      <p:cBhvr>
                                        <p:cTn id="25" dur="300" fill="hold"/>
                                        <p:tgtEl>
                                          <p:spTgt spid="12"/>
                                        </p:tgtEl>
                                        <p:attrNameLst>
                                          <p:attrName>ppt_y</p:attrName>
                                        </p:attrNameLst>
                                      </p:cBhvr>
                                      <p:tavLst>
                                        <p:tav tm="0">
                                          <p:val>
                                            <p:strVal val="#ppt_y+.1"/>
                                          </p:val>
                                        </p:tav>
                                        <p:tav tm="100000">
                                          <p:val>
                                            <p:strVal val="#ppt_y"/>
                                          </p:val>
                                        </p:tav>
                                      </p:tavLst>
                                    </p:anim>
                                  </p:childTnLst>
                                </p:cTn>
                              </p:par>
                            </p:childTnLst>
                          </p:cTn>
                        </p:par>
                        <p:par>
                          <p:cTn id="26" fill="hold">
                            <p:stCondLst>
                              <p:cond delay="1100"/>
                            </p:stCondLst>
                            <p:childTnLst>
                              <p:par>
                                <p:cTn id="27" presetID="42" presetClass="entr" presetSubtype="0" fill="hold" nodeType="afterEffect">
                                  <p:stCondLst>
                                    <p:cond delay="5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300"/>
                                        <p:tgtEl>
                                          <p:spTgt spid="4"/>
                                        </p:tgtEl>
                                      </p:cBhvr>
                                    </p:animEffect>
                                    <p:anim calcmode="lin" valueType="num">
                                      <p:cBhvr>
                                        <p:cTn id="30" dur="300" fill="hold"/>
                                        <p:tgtEl>
                                          <p:spTgt spid="4"/>
                                        </p:tgtEl>
                                        <p:attrNameLst>
                                          <p:attrName>ppt_x</p:attrName>
                                        </p:attrNameLst>
                                      </p:cBhvr>
                                      <p:tavLst>
                                        <p:tav tm="0">
                                          <p:val>
                                            <p:strVal val="#ppt_x"/>
                                          </p:val>
                                        </p:tav>
                                        <p:tav tm="100000">
                                          <p:val>
                                            <p:strVal val="#ppt_x"/>
                                          </p:val>
                                        </p:tav>
                                      </p:tavLst>
                                    </p:anim>
                                    <p:anim calcmode="lin" valueType="num">
                                      <p:cBhvr>
                                        <p:cTn id="31" dur="3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300"/>
                                        <p:tgtEl>
                                          <p:spTgt spid="13"/>
                                        </p:tgtEl>
                                      </p:cBhvr>
                                    </p:animEffect>
                                    <p:anim calcmode="lin" valueType="num">
                                      <p:cBhvr>
                                        <p:cTn id="35" dur="300" fill="hold"/>
                                        <p:tgtEl>
                                          <p:spTgt spid="13"/>
                                        </p:tgtEl>
                                        <p:attrNameLst>
                                          <p:attrName>ppt_x</p:attrName>
                                        </p:attrNameLst>
                                      </p:cBhvr>
                                      <p:tavLst>
                                        <p:tav tm="0">
                                          <p:val>
                                            <p:strVal val="#ppt_x"/>
                                          </p:val>
                                        </p:tav>
                                        <p:tav tm="100000">
                                          <p:val>
                                            <p:strVal val="#ppt_x"/>
                                          </p:val>
                                        </p:tav>
                                      </p:tavLst>
                                    </p:anim>
                                    <p:anim calcmode="lin" valueType="num">
                                      <p:cBhvr>
                                        <p:cTn id="36" dur="3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Networks</a:t>
            </a:r>
            <a:endParaRPr lang="en-US" dirty="0"/>
          </a:p>
        </p:txBody>
      </p:sp>
      <p:sp>
        <p:nvSpPr>
          <p:cNvPr id="10" name="TextBox 9"/>
          <p:cNvSpPr txBox="1"/>
          <p:nvPr/>
        </p:nvSpPr>
        <p:spPr>
          <a:xfrm>
            <a:off x="180974" y="1371600"/>
            <a:ext cx="3476626" cy="2246769"/>
          </a:xfrm>
          <a:prstGeom prst="rect">
            <a:avLst/>
          </a:prstGeom>
          <a:noFill/>
        </p:spPr>
        <p:txBody>
          <a:bodyPr wrap="square" rtlCol="0">
            <a:spAutoFit/>
          </a:bodyPr>
          <a:lstStyle/>
          <a:p>
            <a:r>
              <a:rPr lang="en-US" sz="2800" dirty="0" smtClean="0">
                <a:latin typeface="Segoe WP" pitchFamily="34" charset="0"/>
              </a:rPr>
              <a:t>Show connections between data points based on some true/false statement</a:t>
            </a:r>
          </a:p>
          <a:p>
            <a:pPr marL="285750" indent="-285750">
              <a:buFont typeface="Arial" pitchFamily="34" charset="0"/>
              <a:buChar char="•"/>
            </a:pPr>
            <a:endParaRPr lang="en-US" sz="2800" dirty="0">
              <a:latin typeface="Segoe WP" pitchFamily="34" charset="0"/>
            </a:endParaRPr>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3837" y="1212849"/>
            <a:ext cx="6734175" cy="671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157870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Networks</a:t>
            </a:r>
            <a:endParaRPr lang="en-US" dirty="0"/>
          </a:p>
        </p:txBody>
      </p:sp>
      <p:sp>
        <p:nvSpPr>
          <p:cNvPr id="5" name="TextBox 4"/>
          <p:cNvSpPr txBox="1"/>
          <p:nvPr/>
        </p:nvSpPr>
        <p:spPr>
          <a:xfrm>
            <a:off x="655637" y="1444624"/>
            <a:ext cx="4114800" cy="1692771"/>
          </a:xfrm>
          <a:prstGeom prst="rect">
            <a:avLst/>
          </a:prstGeom>
          <a:noFill/>
        </p:spPr>
        <p:txBody>
          <a:bodyPr wrap="square" rtlCol="0">
            <a:spAutoFit/>
          </a:bodyPr>
          <a:lstStyle/>
          <a:p>
            <a:r>
              <a:rPr lang="en-US" sz="2800" dirty="0" smtClean="0">
                <a:solidFill>
                  <a:schemeClr val="tx1">
                    <a:lumMod val="75000"/>
                  </a:schemeClr>
                </a:solidFill>
                <a:latin typeface="Segoe WP" pitchFamily="34" charset="0"/>
              </a:rPr>
              <a:t>force directed graph drawing</a:t>
            </a:r>
          </a:p>
          <a:p>
            <a:endParaRPr lang="en-US" sz="2400" dirty="0">
              <a:solidFill>
                <a:schemeClr val="tx1">
                  <a:lumMod val="75000"/>
                </a:schemeClr>
              </a:solidFill>
              <a:latin typeface="Segoe WP" pitchFamily="34" charset="0"/>
            </a:endParaRPr>
          </a:p>
          <a:p>
            <a:r>
              <a:rPr lang="en-US" sz="2400" dirty="0" smtClean="0">
                <a:solidFill>
                  <a:schemeClr val="tx1">
                    <a:lumMod val="75000"/>
                  </a:schemeClr>
                </a:solidFill>
                <a:latin typeface="Segoe WP" pitchFamily="34" charset="0"/>
              </a:rPr>
              <a:t>mentionmapp.com</a:t>
            </a:r>
            <a:endParaRPr lang="en-US" sz="2400" dirty="0">
              <a:solidFill>
                <a:schemeClr val="tx1">
                  <a:lumMod val="75000"/>
                </a:schemeClr>
              </a:solidFill>
              <a:latin typeface="Segoe WP" pitchFamily="34" charset="0"/>
            </a:endParaRPr>
          </a:p>
        </p:txBody>
      </p:sp>
      <p:pic>
        <p:nvPicPr>
          <p:cNvPr id="3" name="Picture 2"/>
          <p:cNvPicPr>
            <a:picLocks noChangeAspect="1"/>
          </p:cNvPicPr>
          <p:nvPr/>
        </p:nvPicPr>
        <p:blipFill>
          <a:blip r:embed="rId2"/>
          <a:stretch>
            <a:fillRect/>
          </a:stretch>
        </p:blipFill>
        <p:spPr>
          <a:xfrm>
            <a:off x="5003371" y="1124444"/>
            <a:ext cx="6701560" cy="5420818"/>
          </a:xfrm>
          <a:prstGeom prst="rect">
            <a:avLst/>
          </a:prstGeom>
        </p:spPr>
      </p:pic>
    </p:spTree>
    <p:extLst>
      <p:ext uri="{BB962C8B-B14F-4D97-AF65-F5344CB8AC3E}">
        <p14:creationId xmlns:p14="http://schemas.microsoft.com/office/powerpoint/2010/main" val="1903297810"/>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Networks</a:t>
            </a:r>
            <a:endParaRPr lang="en-US" dirty="0"/>
          </a:p>
        </p:txBody>
      </p:sp>
      <p:pic>
        <p:nvPicPr>
          <p:cNvPr id="1026" name="Picture 2" descr="Game Of Thrones Chapter Explor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237" y="1212849"/>
            <a:ext cx="8552413" cy="617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80797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1">
                    <a:lumMod val="75000"/>
                  </a:schemeClr>
                </a:solidFill>
              </a:rPr>
              <a:t>You will need:</a:t>
            </a:r>
            <a:br>
              <a:rPr lang="en-US" dirty="0" smtClean="0">
                <a:solidFill>
                  <a:schemeClr val="tx1">
                    <a:lumMod val="75000"/>
                  </a:schemeClr>
                </a:solidFill>
              </a:rPr>
            </a:br>
            <a:r>
              <a:rPr lang="en-US" dirty="0" smtClean="0">
                <a:solidFill>
                  <a:schemeClr val="tx1">
                    <a:lumMod val="75000"/>
                  </a:schemeClr>
                </a:solidFill>
              </a:rPr>
              <a:t>Excel</a:t>
            </a:r>
            <a:br>
              <a:rPr lang="en-US" dirty="0" smtClean="0">
                <a:solidFill>
                  <a:schemeClr val="tx1">
                    <a:lumMod val="75000"/>
                  </a:schemeClr>
                </a:solidFill>
              </a:rPr>
            </a:br>
            <a:r>
              <a:rPr lang="en-US" dirty="0" smtClean="0">
                <a:solidFill>
                  <a:schemeClr val="tx1">
                    <a:lumMod val="75000"/>
                  </a:schemeClr>
                </a:solidFill>
              </a:rPr>
              <a:t>The </a:t>
            </a:r>
            <a:r>
              <a:rPr lang="en-US" dirty="0" err="1" smtClean="0">
                <a:solidFill>
                  <a:schemeClr val="tx1">
                    <a:lumMod val="75000"/>
                  </a:schemeClr>
                </a:solidFill>
              </a:rPr>
              <a:t>interwebs</a:t>
            </a:r>
            <a:r>
              <a:rPr lang="en-US" dirty="0" smtClean="0">
                <a:solidFill>
                  <a:schemeClr val="tx1">
                    <a:lumMod val="75000"/>
                  </a:schemeClr>
                </a:solidFill>
              </a:rPr>
              <a:t/>
            </a:r>
            <a:br>
              <a:rPr lang="en-US" dirty="0" smtClean="0">
                <a:solidFill>
                  <a:schemeClr val="tx1">
                    <a:lumMod val="75000"/>
                  </a:schemeClr>
                </a:solidFill>
              </a:rPr>
            </a:br>
            <a:r>
              <a:rPr lang="en-US" dirty="0" smtClean="0">
                <a:solidFill>
                  <a:schemeClr val="tx1">
                    <a:lumMod val="75000"/>
                  </a:schemeClr>
                </a:solidFill>
              </a:rPr>
              <a:t/>
            </a:r>
            <a:br>
              <a:rPr lang="en-US" dirty="0" smtClean="0">
                <a:solidFill>
                  <a:schemeClr val="tx1">
                    <a:lumMod val="75000"/>
                  </a:schemeClr>
                </a:solidFill>
              </a:rPr>
            </a:br>
            <a:endParaRPr lang="en-US" dirty="0">
              <a:solidFill>
                <a:schemeClr val="tx1">
                  <a:lumMod val="75000"/>
                </a:schemeClr>
              </a:solidFill>
            </a:endParaRPr>
          </a:p>
        </p:txBody>
      </p:sp>
    </p:spTree>
    <p:extLst>
      <p:ext uri="{BB962C8B-B14F-4D97-AF65-F5344CB8AC3E}">
        <p14:creationId xmlns:p14="http://schemas.microsoft.com/office/powerpoint/2010/main" val="265584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1916679"/>
          </a:xfrm>
        </p:spPr>
        <p:txBody>
          <a:bodyPr/>
          <a:lstStyle/>
          <a:p>
            <a:pPr marL="0" indent="0">
              <a:lnSpc>
                <a:spcPct val="150000"/>
              </a:lnSpc>
              <a:buNone/>
            </a:pPr>
            <a:r>
              <a:rPr lang="en-US" dirty="0" smtClean="0"/>
              <a:t>Creating a </a:t>
            </a:r>
            <a:r>
              <a:rPr lang="en-US" dirty="0" err="1" smtClean="0"/>
              <a:t>bezier</a:t>
            </a:r>
            <a:r>
              <a:rPr lang="en-US" dirty="0" smtClean="0"/>
              <a:t> curve for networking visuals</a:t>
            </a:r>
          </a:p>
        </p:txBody>
      </p:sp>
      <p:sp>
        <p:nvSpPr>
          <p:cNvPr id="6" name="Title 5"/>
          <p:cNvSpPr>
            <a:spLocks noGrp="1"/>
          </p:cNvSpPr>
          <p:nvPr>
            <p:ph type="title"/>
          </p:nvPr>
        </p:nvSpPr>
        <p:spPr/>
        <p:txBody>
          <a:bodyPr/>
          <a:lstStyle/>
          <a:p>
            <a:r>
              <a:rPr lang="en-US" dirty="0" smtClean="0"/>
              <a:t>Visual Metric - Networks</a:t>
            </a:r>
            <a:endParaRPr lang="en-US" dirty="0"/>
          </a:p>
        </p:txBody>
      </p:sp>
      <p:pic>
        <p:nvPicPr>
          <p:cNvPr id="2050" name="Picture 2" descr="https://upload.wikimedia.org/wikipedia/commons/thumb/d/d0/Bezier_curve.svg/300px-Bezier_curv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7837" y="1973262"/>
            <a:ext cx="5228614" cy="3276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50837" y="3497262"/>
            <a:ext cx="5943600" cy="2246769"/>
          </a:xfrm>
          <a:prstGeom prst="rect">
            <a:avLst/>
          </a:prstGeom>
          <a:noFill/>
        </p:spPr>
        <p:txBody>
          <a:bodyPr wrap="square" rtlCol="0">
            <a:spAutoFit/>
          </a:bodyPr>
          <a:lstStyle/>
          <a:p>
            <a:r>
              <a:rPr lang="en-US" sz="2800" dirty="0" smtClean="0">
                <a:latin typeface="Segoe WP" pitchFamily="34" charset="0"/>
              </a:rPr>
              <a:t>x1,y1  – start point (P0)</a:t>
            </a:r>
          </a:p>
          <a:p>
            <a:r>
              <a:rPr lang="en-US" sz="2800" dirty="0">
                <a:latin typeface="Segoe WP" pitchFamily="34" charset="0"/>
              </a:rPr>
              <a:t>x</a:t>
            </a:r>
            <a:r>
              <a:rPr lang="en-US" sz="2800" dirty="0" smtClean="0">
                <a:latin typeface="Segoe WP" pitchFamily="34" charset="0"/>
              </a:rPr>
              <a:t>2,y2 – control point 1 (P1)</a:t>
            </a:r>
            <a:endParaRPr lang="en-US" sz="2800" dirty="0">
              <a:latin typeface="Segoe WP" pitchFamily="34" charset="0"/>
            </a:endParaRPr>
          </a:p>
          <a:p>
            <a:r>
              <a:rPr lang="en-US" sz="2800" dirty="0" smtClean="0">
                <a:latin typeface="Segoe WP" pitchFamily="34" charset="0"/>
              </a:rPr>
              <a:t>x3,y3  </a:t>
            </a:r>
            <a:r>
              <a:rPr lang="en-US" sz="2800" dirty="0">
                <a:latin typeface="Segoe WP" pitchFamily="34" charset="0"/>
              </a:rPr>
              <a:t>– </a:t>
            </a:r>
            <a:r>
              <a:rPr lang="en-US" sz="2800" dirty="0" smtClean="0">
                <a:latin typeface="Segoe WP" pitchFamily="34" charset="0"/>
              </a:rPr>
              <a:t>control point 2 </a:t>
            </a:r>
            <a:r>
              <a:rPr lang="en-US" sz="2800" dirty="0">
                <a:latin typeface="Segoe WP" pitchFamily="34" charset="0"/>
              </a:rPr>
              <a:t>(</a:t>
            </a:r>
            <a:r>
              <a:rPr lang="en-US" sz="2800" dirty="0" smtClean="0">
                <a:latin typeface="Segoe WP" pitchFamily="34" charset="0"/>
              </a:rPr>
              <a:t>P2)</a:t>
            </a:r>
            <a:endParaRPr lang="en-US" sz="2800" dirty="0">
              <a:latin typeface="Segoe WP" pitchFamily="34" charset="0"/>
            </a:endParaRPr>
          </a:p>
          <a:p>
            <a:r>
              <a:rPr lang="en-US" sz="2800" dirty="0" smtClean="0">
                <a:latin typeface="Segoe WP" pitchFamily="34" charset="0"/>
              </a:rPr>
              <a:t>x4,y4 </a:t>
            </a:r>
            <a:r>
              <a:rPr lang="en-US" sz="2800" dirty="0">
                <a:latin typeface="Segoe WP" pitchFamily="34" charset="0"/>
              </a:rPr>
              <a:t>– </a:t>
            </a:r>
            <a:r>
              <a:rPr lang="en-US" sz="2800" dirty="0" smtClean="0">
                <a:latin typeface="Segoe WP" pitchFamily="34" charset="0"/>
              </a:rPr>
              <a:t>end point </a:t>
            </a:r>
            <a:r>
              <a:rPr lang="en-US" sz="2800" dirty="0">
                <a:latin typeface="Segoe WP" pitchFamily="34" charset="0"/>
              </a:rPr>
              <a:t>1 (P1)</a:t>
            </a:r>
          </a:p>
          <a:p>
            <a:endParaRPr lang="en-US" sz="2800" dirty="0" smtClean="0">
              <a:latin typeface="Segoe WP" pitchFamily="34" charset="0"/>
            </a:endParaRPr>
          </a:p>
        </p:txBody>
      </p:sp>
    </p:spTree>
    <p:extLst>
      <p:ext uri="{BB962C8B-B14F-4D97-AF65-F5344CB8AC3E}">
        <p14:creationId xmlns:p14="http://schemas.microsoft.com/office/powerpoint/2010/main" val="3593497719"/>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2963119"/>
          </a:xfrm>
        </p:spPr>
        <p:txBody>
          <a:bodyPr/>
          <a:lstStyle/>
          <a:p>
            <a:pPr marL="0" indent="0">
              <a:lnSpc>
                <a:spcPct val="150000"/>
              </a:lnSpc>
              <a:buNone/>
            </a:pPr>
            <a:r>
              <a:rPr lang="en-US" dirty="0" smtClean="0"/>
              <a:t>Creating a </a:t>
            </a:r>
            <a:r>
              <a:rPr lang="en-US" dirty="0" err="1" smtClean="0"/>
              <a:t>bezier</a:t>
            </a:r>
            <a:r>
              <a:rPr lang="en-US" dirty="0" smtClean="0"/>
              <a:t> curve for networking visuals</a:t>
            </a:r>
          </a:p>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Networks</a:t>
            </a:r>
            <a:endParaRPr lang="en-US" dirty="0"/>
          </a:p>
        </p:txBody>
      </p:sp>
      <p:pic>
        <p:nvPicPr>
          <p:cNvPr id="2" name="Picture 1"/>
          <p:cNvPicPr>
            <a:picLocks noChangeAspect="1"/>
          </p:cNvPicPr>
          <p:nvPr/>
        </p:nvPicPr>
        <p:blipFill>
          <a:blip r:embed="rId2"/>
          <a:stretch>
            <a:fillRect/>
          </a:stretch>
        </p:blipFill>
        <p:spPr>
          <a:xfrm>
            <a:off x="6446838" y="1179511"/>
            <a:ext cx="5715000" cy="5532050"/>
          </a:xfrm>
          <a:prstGeom prst="rect">
            <a:avLst/>
          </a:prstGeom>
        </p:spPr>
      </p:pic>
    </p:spTree>
    <p:extLst>
      <p:ext uri="{BB962C8B-B14F-4D97-AF65-F5344CB8AC3E}">
        <p14:creationId xmlns:p14="http://schemas.microsoft.com/office/powerpoint/2010/main" val="4085570978"/>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Visual Metric - Networks</a:t>
            </a:r>
            <a:endParaRPr lang="en-US" dirty="0"/>
          </a:p>
        </p:txBody>
      </p:sp>
      <p:sp>
        <p:nvSpPr>
          <p:cNvPr id="5" name="TextBox 4"/>
          <p:cNvSpPr txBox="1"/>
          <p:nvPr/>
        </p:nvSpPr>
        <p:spPr>
          <a:xfrm>
            <a:off x="369886" y="1837230"/>
            <a:ext cx="3248026" cy="1815882"/>
          </a:xfrm>
          <a:prstGeom prst="rect">
            <a:avLst/>
          </a:prstGeom>
          <a:noFill/>
        </p:spPr>
        <p:txBody>
          <a:bodyPr wrap="square" rtlCol="0">
            <a:spAutoFit/>
          </a:bodyPr>
          <a:lstStyle/>
          <a:p>
            <a:r>
              <a:rPr lang="en-US" sz="2800" dirty="0" smtClean="0">
                <a:latin typeface="Segoe WP" pitchFamily="34" charset="0"/>
              </a:rPr>
              <a:t>limited when data set becomes too large </a:t>
            </a:r>
          </a:p>
          <a:p>
            <a:endParaRPr lang="en-US" sz="2800" dirty="0" smtClean="0">
              <a:latin typeface="Segoe WP" pitchFamily="34" charset="0"/>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5437" y="1363662"/>
            <a:ext cx="5362802"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39723" y="3237854"/>
            <a:ext cx="3248026" cy="461665"/>
          </a:xfrm>
          <a:prstGeom prst="rect">
            <a:avLst/>
          </a:prstGeom>
          <a:noFill/>
        </p:spPr>
        <p:txBody>
          <a:bodyPr wrap="square" rtlCol="0">
            <a:spAutoFit/>
          </a:bodyPr>
          <a:lstStyle/>
          <a:p>
            <a:r>
              <a:rPr lang="en-US" sz="2400" dirty="0" smtClean="0">
                <a:latin typeface="Segoe WP" pitchFamily="34" charset="0"/>
              </a:rPr>
              <a:t>(1000’s of data points)</a:t>
            </a:r>
          </a:p>
        </p:txBody>
      </p:sp>
    </p:spTree>
    <p:extLst>
      <p:ext uri="{BB962C8B-B14F-4D97-AF65-F5344CB8AC3E}">
        <p14:creationId xmlns:p14="http://schemas.microsoft.com/office/powerpoint/2010/main" val="1676246502"/>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Time</a:t>
            </a:r>
            <a:endParaRPr lang="en-US" dirty="0"/>
          </a:p>
        </p:txBody>
      </p:sp>
      <p:sp>
        <p:nvSpPr>
          <p:cNvPr id="4" name="TextBox 3"/>
          <p:cNvSpPr txBox="1"/>
          <p:nvPr/>
        </p:nvSpPr>
        <p:spPr>
          <a:xfrm>
            <a:off x="293411" y="1363663"/>
            <a:ext cx="4248425" cy="954107"/>
          </a:xfrm>
          <a:prstGeom prst="rect">
            <a:avLst/>
          </a:prstGeom>
          <a:noFill/>
        </p:spPr>
        <p:txBody>
          <a:bodyPr wrap="square" rtlCol="0">
            <a:spAutoFit/>
          </a:bodyPr>
          <a:lstStyle/>
          <a:p>
            <a:r>
              <a:rPr lang="en-US" sz="2800" dirty="0" smtClean="0">
                <a:latin typeface="Segoe WP" pitchFamily="34" charset="0"/>
              </a:rPr>
              <a:t>Data over time, expanded or contracted</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639" y="1135062"/>
            <a:ext cx="7128402"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2482865"/>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Time</a:t>
            </a:r>
            <a:endParaRPr lang="en-US" dirty="0"/>
          </a:p>
        </p:txBody>
      </p:sp>
      <p:sp>
        <p:nvSpPr>
          <p:cNvPr id="4" name="TextBox 3"/>
          <p:cNvSpPr txBox="1"/>
          <p:nvPr/>
        </p:nvSpPr>
        <p:spPr>
          <a:xfrm>
            <a:off x="293411" y="1363663"/>
            <a:ext cx="4248425" cy="954107"/>
          </a:xfrm>
          <a:prstGeom prst="rect">
            <a:avLst/>
          </a:prstGeom>
          <a:noFill/>
        </p:spPr>
        <p:txBody>
          <a:bodyPr wrap="square" rtlCol="0">
            <a:spAutoFit/>
          </a:bodyPr>
          <a:lstStyle/>
          <a:p>
            <a:r>
              <a:rPr lang="en-US" sz="2800" dirty="0" smtClean="0">
                <a:latin typeface="Segoe WP" pitchFamily="34" charset="0"/>
              </a:rPr>
              <a:t>Using animations to expand or contract time </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639" y="1135062"/>
            <a:ext cx="7128402"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5491968"/>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Using Multiple Metrics</a:t>
            </a:r>
            <a:endParaRPr lang="en-US" dirty="0"/>
          </a:p>
        </p:txBody>
      </p:sp>
      <p:sp>
        <p:nvSpPr>
          <p:cNvPr id="4" name="TextBox 3"/>
          <p:cNvSpPr txBox="1"/>
          <p:nvPr/>
        </p:nvSpPr>
        <p:spPr>
          <a:xfrm>
            <a:off x="293411" y="1363663"/>
            <a:ext cx="4248425" cy="1384995"/>
          </a:xfrm>
          <a:prstGeom prst="rect">
            <a:avLst/>
          </a:prstGeom>
          <a:noFill/>
        </p:spPr>
        <p:txBody>
          <a:bodyPr wrap="square" rtlCol="0">
            <a:spAutoFit/>
          </a:bodyPr>
          <a:lstStyle/>
          <a:p>
            <a:r>
              <a:rPr lang="en-US" sz="2800" dirty="0" smtClean="0">
                <a:latin typeface="Segoe WP" pitchFamily="34" charset="0"/>
              </a:rPr>
              <a:t>Layering visual metrics to create multiple dimensions of meaning</a:t>
            </a:r>
          </a:p>
        </p:txBody>
      </p:sp>
    </p:spTree>
    <p:extLst>
      <p:ext uri="{BB962C8B-B14F-4D97-AF65-F5344CB8AC3E}">
        <p14:creationId xmlns:p14="http://schemas.microsoft.com/office/powerpoint/2010/main" val="3308800303"/>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t</a:t>
            </a:r>
            <a:r>
              <a:rPr lang="en-US" dirty="0" smtClean="0">
                <a:latin typeface="+mn-lt"/>
                <a:ea typeface="Segoe UI Black" panose="020B0A02040204020203" pitchFamily="34" charset="0"/>
                <a:cs typeface="Segoe UI Black" panose="020B0A02040204020203" pitchFamily="34" charset="0"/>
              </a:rPr>
              <a:t>echnology and algorithms</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44428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1916679"/>
          </a:xfrm>
        </p:spPr>
        <p:txBody>
          <a:bodyPr/>
          <a:lstStyle/>
          <a:p>
            <a:pPr marL="0" indent="0">
              <a:lnSpc>
                <a:spcPct val="150000"/>
              </a:lnSpc>
              <a:buNone/>
            </a:pPr>
            <a:r>
              <a:rPr lang="en-US" dirty="0" smtClean="0"/>
              <a:t>Creating a </a:t>
            </a:r>
            <a:r>
              <a:rPr lang="en-US" dirty="0" err="1" smtClean="0"/>
              <a:t>bezier</a:t>
            </a:r>
            <a:r>
              <a:rPr lang="en-US" dirty="0" smtClean="0"/>
              <a:t> curve for networking visuals</a:t>
            </a:r>
          </a:p>
        </p:txBody>
      </p:sp>
      <p:sp>
        <p:nvSpPr>
          <p:cNvPr id="6" name="Title 5"/>
          <p:cNvSpPr>
            <a:spLocks noGrp="1"/>
          </p:cNvSpPr>
          <p:nvPr>
            <p:ph type="title"/>
          </p:nvPr>
        </p:nvSpPr>
        <p:spPr/>
        <p:txBody>
          <a:bodyPr/>
          <a:lstStyle/>
          <a:p>
            <a:r>
              <a:rPr lang="en-US" dirty="0" smtClean="0"/>
              <a:t>Excel + Photoshop</a:t>
            </a:r>
            <a:endParaRPr lang="en-US" dirty="0"/>
          </a:p>
        </p:txBody>
      </p:sp>
    </p:spTree>
    <p:extLst>
      <p:ext uri="{BB962C8B-B14F-4D97-AF65-F5344CB8AC3E}">
        <p14:creationId xmlns:p14="http://schemas.microsoft.com/office/powerpoint/2010/main" val="179815231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1916679"/>
          </a:xfrm>
        </p:spPr>
        <p:txBody>
          <a:bodyPr/>
          <a:lstStyle/>
          <a:p>
            <a:pPr marL="0" indent="0">
              <a:lnSpc>
                <a:spcPct val="150000"/>
              </a:lnSpc>
              <a:buNone/>
            </a:pPr>
            <a:r>
              <a:rPr lang="en-US" dirty="0" smtClean="0"/>
              <a:t>Creating a </a:t>
            </a:r>
            <a:r>
              <a:rPr lang="en-US" dirty="0" err="1" smtClean="0"/>
              <a:t>bezier</a:t>
            </a:r>
            <a:r>
              <a:rPr lang="en-US" dirty="0" smtClean="0"/>
              <a:t> curve for networking visuals</a:t>
            </a:r>
          </a:p>
        </p:txBody>
      </p:sp>
      <p:sp>
        <p:nvSpPr>
          <p:cNvPr id="6" name="Title 5"/>
          <p:cNvSpPr>
            <a:spLocks noGrp="1"/>
          </p:cNvSpPr>
          <p:nvPr>
            <p:ph type="title"/>
          </p:nvPr>
        </p:nvSpPr>
        <p:spPr/>
        <p:txBody>
          <a:bodyPr/>
          <a:lstStyle/>
          <a:p>
            <a:r>
              <a:rPr lang="en-US" dirty="0" smtClean="0"/>
              <a:t>Processing</a:t>
            </a:r>
            <a:endParaRPr lang="en-US" dirty="0"/>
          </a:p>
        </p:txBody>
      </p:sp>
    </p:spTree>
    <p:extLst>
      <p:ext uri="{BB962C8B-B14F-4D97-AF65-F5344CB8AC3E}">
        <p14:creationId xmlns:p14="http://schemas.microsoft.com/office/powerpoint/2010/main" val="1499894992"/>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2289858"/>
          </a:xfrm>
        </p:spPr>
        <p:txBody>
          <a:bodyPr/>
          <a:lstStyle/>
          <a:p>
            <a:pPr marL="0" indent="0">
              <a:lnSpc>
                <a:spcPct val="150000"/>
              </a:lnSpc>
              <a:buNone/>
            </a:pPr>
            <a:r>
              <a:rPr lang="en-US" dirty="0" smtClean="0"/>
              <a:t>Khan Academy </a:t>
            </a:r>
          </a:p>
          <a:p>
            <a:pPr marL="0" indent="0">
              <a:lnSpc>
                <a:spcPct val="150000"/>
              </a:lnSpc>
              <a:buNone/>
            </a:pPr>
            <a:r>
              <a:rPr lang="en-US" sz="2400" dirty="0"/>
              <a:t>https://www.khanacademy.org/computing/computer-programming</a:t>
            </a:r>
            <a:endParaRPr lang="en-US" sz="2400" dirty="0" smtClean="0"/>
          </a:p>
        </p:txBody>
      </p:sp>
      <p:sp>
        <p:nvSpPr>
          <p:cNvPr id="6" name="Title 5"/>
          <p:cNvSpPr>
            <a:spLocks noGrp="1"/>
          </p:cNvSpPr>
          <p:nvPr>
            <p:ph type="title"/>
          </p:nvPr>
        </p:nvSpPr>
        <p:spPr/>
        <p:txBody>
          <a:bodyPr/>
          <a:lstStyle/>
          <a:p>
            <a:r>
              <a:rPr lang="en-US" dirty="0" smtClean="0"/>
              <a:t>Processing.js</a:t>
            </a:r>
            <a:endParaRPr lang="en-US" dirty="0"/>
          </a:p>
        </p:txBody>
      </p:sp>
    </p:spTree>
    <p:extLst>
      <p:ext uri="{BB962C8B-B14F-4D97-AF65-F5344CB8AC3E}">
        <p14:creationId xmlns:p14="http://schemas.microsoft.com/office/powerpoint/2010/main" val="2935553011"/>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r</a:t>
            </a:r>
            <a:r>
              <a:rPr lang="en-US" dirty="0" smtClean="0">
                <a:latin typeface="+mn-lt"/>
                <a:ea typeface="Segoe UI Black" panose="020B0A02040204020203" pitchFamily="34" charset="0"/>
                <a:cs typeface="Segoe UI Black" panose="020B0A02040204020203" pitchFamily="34" charset="0"/>
              </a:rPr>
              <a:t>efine the question based on data</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7024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7391399" cy="3077766"/>
          </a:xfrm>
        </p:spPr>
        <p:txBody>
          <a:bodyPr/>
          <a:lstStyle/>
          <a:p>
            <a:pPr marL="0" indent="0">
              <a:lnSpc>
                <a:spcPct val="150000"/>
              </a:lnSpc>
              <a:buNone/>
            </a:pPr>
            <a:r>
              <a:rPr lang="en-US" dirty="0" err="1" smtClean="0"/>
              <a:t>Javascript</a:t>
            </a:r>
            <a:r>
              <a:rPr lang="en-US" dirty="0" smtClean="0"/>
              <a:t> library for visualization</a:t>
            </a:r>
          </a:p>
          <a:p>
            <a:pPr marL="0" indent="0">
              <a:lnSpc>
                <a:spcPct val="150000"/>
              </a:lnSpc>
              <a:buNone/>
            </a:pPr>
            <a:r>
              <a:rPr lang="en-US" dirty="0" smtClean="0"/>
              <a:t>Used by New York Times visualization team</a:t>
            </a:r>
            <a:endParaRPr lang="en-US" dirty="0"/>
          </a:p>
        </p:txBody>
      </p:sp>
      <p:sp>
        <p:nvSpPr>
          <p:cNvPr id="6" name="Title 5"/>
          <p:cNvSpPr>
            <a:spLocks noGrp="1"/>
          </p:cNvSpPr>
          <p:nvPr>
            <p:ph type="title"/>
          </p:nvPr>
        </p:nvSpPr>
        <p:spPr/>
        <p:txBody>
          <a:bodyPr/>
          <a:lstStyle/>
          <a:p>
            <a:r>
              <a:rPr lang="en-US" dirty="0" smtClean="0"/>
              <a:t>d3.js</a:t>
            </a:r>
            <a:endParaRPr lang="en-US" dirty="0"/>
          </a:p>
        </p:txBody>
      </p:sp>
    </p:spTree>
    <p:extLst>
      <p:ext uri="{BB962C8B-B14F-4D97-AF65-F5344CB8AC3E}">
        <p14:creationId xmlns:p14="http://schemas.microsoft.com/office/powerpoint/2010/main" val="2265194485"/>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33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a:xfrm>
            <a:off x="274638" y="1537563"/>
            <a:ext cx="4190999" cy="3919398"/>
          </a:xfrm>
        </p:spPr>
        <p:txBody>
          <a:bodyPr/>
          <a:lstStyle/>
          <a:p>
            <a:r>
              <a:rPr lang="en-US" dirty="0">
                <a:latin typeface="+mn-lt"/>
                <a:ea typeface="Segoe UI Black" panose="020B0A02040204020203" pitchFamily="34" charset="0"/>
                <a:cs typeface="Segoe UI Black" panose="020B0A02040204020203" pitchFamily="34" charset="0"/>
              </a:rPr>
              <a:t>d</a:t>
            </a:r>
            <a:r>
              <a:rPr lang="en-US" dirty="0" smtClean="0">
                <a:latin typeface="+mn-lt"/>
                <a:ea typeface="Segoe UI Black" panose="020B0A02040204020203" pitchFamily="34" charset="0"/>
                <a:cs typeface="Segoe UI Black" panose="020B0A02040204020203" pitchFamily="34" charset="0"/>
              </a:rPr>
              <a:t>ata visualization styles</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64924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5621411"/>
          </a:xfrm>
        </p:spPr>
        <p:txBody>
          <a:bodyPr/>
          <a:lstStyle/>
          <a:p>
            <a:pPr marL="0" indent="0">
              <a:lnSpc>
                <a:spcPct val="150000"/>
              </a:lnSpc>
              <a:buNone/>
            </a:pPr>
            <a:r>
              <a:rPr lang="en-US" sz="3600" dirty="0" smtClean="0"/>
              <a:t>Size</a:t>
            </a:r>
          </a:p>
          <a:p>
            <a:pPr marL="0" indent="0">
              <a:lnSpc>
                <a:spcPct val="150000"/>
              </a:lnSpc>
              <a:buNone/>
            </a:pPr>
            <a:r>
              <a:rPr lang="en-US" sz="3600" dirty="0" smtClean="0"/>
              <a:t>Color</a:t>
            </a:r>
          </a:p>
          <a:p>
            <a:pPr marL="0" indent="0">
              <a:lnSpc>
                <a:spcPct val="150000"/>
              </a:lnSpc>
              <a:buNone/>
            </a:pPr>
            <a:r>
              <a:rPr lang="en-US" sz="3600" dirty="0" smtClean="0"/>
              <a:t>Iconography</a:t>
            </a:r>
          </a:p>
          <a:p>
            <a:pPr marL="0" indent="0">
              <a:lnSpc>
                <a:spcPct val="150000"/>
              </a:lnSpc>
              <a:buNone/>
            </a:pPr>
            <a:r>
              <a:rPr lang="en-US" sz="3600" dirty="0" smtClean="0"/>
              <a:t>Location</a:t>
            </a:r>
          </a:p>
          <a:p>
            <a:pPr marL="0" indent="0">
              <a:lnSpc>
                <a:spcPct val="150000"/>
              </a:lnSpc>
              <a:buNone/>
            </a:pPr>
            <a:r>
              <a:rPr lang="en-US" sz="3600" dirty="0" smtClean="0"/>
              <a:t>Networks</a:t>
            </a:r>
          </a:p>
          <a:p>
            <a:pPr marL="0" indent="0">
              <a:lnSpc>
                <a:spcPct val="150000"/>
              </a:lnSpc>
              <a:buNone/>
            </a:pPr>
            <a:r>
              <a:rPr lang="en-US" sz="3600" dirty="0" smtClean="0"/>
              <a:t>Time</a:t>
            </a:r>
          </a:p>
        </p:txBody>
      </p:sp>
      <p:sp>
        <p:nvSpPr>
          <p:cNvPr id="6" name="Title 5"/>
          <p:cNvSpPr>
            <a:spLocks noGrp="1"/>
          </p:cNvSpPr>
          <p:nvPr>
            <p:ph type="title"/>
          </p:nvPr>
        </p:nvSpPr>
        <p:spPr/>
        <p:txBody>
          <a:bodyPr/>
          <a:lstStyle/>
          <a:p>
            <a:r>
              <a:rPr lang="en-US" dirty="0" smtClean="0"/>
              <a:t>Applying a Visual Metric</a:t>
            </a:r>
            <a:endParaRPr lang="en-US" dirty="0"/>
          </a:p>
        </p:txBody>
      </p:sp>
    </p:spTree>
    <p:extLst>
      <p:ext uri="{BB962C8B-B14F-4D97-AF65-F5344CB8AC3E}">
        <p14:creationId xmlns:p14="http://schemas.microsoft.com/office/powerpoint/2010/main" val="4210165215"/>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Size</a:t>
            </a:r>
            <a:endParaRPr lang="en-US" dirty="0"/>
          </a:p>
        </p:txBody>
      </p:sp>
      <p:sp>
        <p:nvSpPr>
          <p:cNvPr id="12" name="Oval 11"/>
          <p:cNvSpPr/>
          <p:nvPr/>
        </p:nvSpPr>
        <p:spPr>
          <a:xfrm>
            <a:off x="1730375" y="3421062"/>
            <a:ext cx="914400" cy="914400"/>
          </a:xfrm>
          <a:prstGeom prst="ellipse">
            <a:avLst/>
          </a:prstGeom>
          <a:solidFill>
            <a:srgbClr val="00B0F0">
              <a:alpha val="83000"/>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Segoe WP" pitchFamily="34" charset="0"/>
              </a:rPr>
              <a:t>1</a:t>
            </a:r>
            <a:endParaRPr lang="en-US" sz="4000" dirty="0">
              <a:latin typeface="Segoe WP" pitchFamily="34" charset="0"/>
            </a:endParaRPr>
          </a:p>
        </p:txBody>
      </p:sp>
      <p:sp>
        <p:nvSpPr>
          <p:cNvPr id="13" name="Oval 12"/>
          <p:cNvSpPr/>
          <p:nvPr/>
        </p:nvSpPr>
        <p:spPr>
          <a:xfrm>
            <a:off x="6683375" y="2396934"/>
            <a:ext cx="2039112" cy="2048256"/>
          </a:xfrm>
          <a:prstGeom prst="ellipse">
            <a:avLst/>
          </a:prstGeom>
          <a:solidFill>
            <a:srgbClr val="00B0F0">
              <a:alpha val="83000"/>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latin typeface="Segoe WP" pitchFamily="34" charset="0"/>
              </a:rPr>
              <a:t>5</a:t>
            </a:r>
            <a:endParaRPr lang="en-US" sz="6600" dirty="0">
              <a:latin typeface="Segoe WP" pitchFamily="34" charset="0"/>
            </a:endParaRPr>
          </a:p>
        </p:txBody>
      </p:sp>
      <p:sp>
        <p:nvSpPr>
          <p:cNvPr id="14" name="Oval 13"/>
          <p:cNvSpPr/>
          <p:nvPr/>
        </p:nvSpPr>
        <p:spPr>
          <a:xfrm>
            <a:off x="282575" y="3878262"/>
            <a:ext cx="9144000" cy="9144000"/>
          </a:xfrm>
          <a:prstGeom prst="ellipse">
            <a:avLst/>
          </a:prstGeom>
          <a:solidFill>
            <a:srgbClr val="00B0F0">
              <a:alpha val="83000"/>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latin typeface="Segoe WP" pitchFamily="34" charset="0"/>
            </a:endParaRPr>
          </a:p>
        </p:txBody>
      </p:sp>
      <p:sp>
        <p:nvSpPr>
          <p:cNvPr id="15" name="TextBox 14"/>
          <p:cNvSpPr txBox="1"/>
          <p:nvPr/>
        </p:nvSpPr>
        <p:spPr>
          <a:xfrm>
            <a:off x="3863975" y="3954462"/>
            <a:ext cx="2438400" cy="1569660"/>
          </a:xfrm>
          <a:prstGeom prst="rect">
            <a:avLst/>
          </a:prstGeom>
          <a:noFill/>
        </p:spPr>
        <p:txBody>
          <a:bodyPr wrap="square" rtlCol="0">
            <a:spAutoFit/>
          </a:bodyPr>
          <a:lstStyle/>
          <a:p>
            <a:r>
              <a:rPr lang="en-US" sz="9600" dirty="0" smtClean="0">
                <a:solidFill>
                  <a:schemeClr val="bg1"/>
                </a:solidFill>
                <a:latin typeface="Segoe WP" pitchFamily="34" charset="0"/>
              </a:rPr>
              <a:t>100</a:t>
            </a:r>
            <a:endParaRPr lang="en-US" sz="9600" dirty="0">
              <a:solidFill>
                <a:schemeClr val="bg1"/>
              </a:solidFill>
              <a:latin typeface="Segoe WP" pitchFamily="34" charset="0"/>
            </a:endParaRPr>
          </a:p>
        </p:txBody>
      </p:sp>
    </p:spTree>
    <p:extLst>
      <p:ext uri="{BB962C8B-B14F-4D97-AF65-F5344CB8AC3E}">
        <p14:creationId xmlns:p14="http://schemas.microsoft.com/office/powerpoint/2010/main" val="2149510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2000"/>
                            </p:stCondLst>
                            <p:childTnLst>
                              <p:par>
                                <p:cTn id="13" presetID="42" presetClass="entr" presetSubtype="0" fill="hold" grpId="0" nodeType="after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300"/>
                                        <p:tgtEl>
                                          <p:spTgt spid="14"/>
                                        </p:tgtEl>
                                      </p:cBhvr>
                                    </p:animEffect>
                                    <p:anim calcmode="lin" valueType="num">
                                      <p:cBhvr>
                                        <p:cTn id="16" dur="300" fill="hold"/>
                                        <p:tgtEl>
                                          <p:spTgt spid="14"/>
                                        </p:tgtEl>
                                        <p:attrNameLst>
                                          <p:attrName>ppt_x</p:attrName>
                                        </p:attrNameLst>
                                      </p:cBhvr>
                                      <p:tavLst>
                                        <p:tav tm="0">
                                          <p:val>
                                            <p:strVal val="#ppt_x"/>
                                          </p:val>
                                        </p:tav>
                                        <p:tav tm="100000">
                                          <p:val>
                                            <p:strVal val="#ppt_x"/>
                                          </p:val>
                                        </p:tav>
                                      </p:tavLst>
                                    </p:anim>
                                    <p:anim calcmode="lin" valueType="num">
                                      <p:cBhvr>
                                        <p:cTn id="17" dur="300" fill="hold"/>
                                        <p:tgtEl>
                                          <p:spTgt spid="1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300"/>
                                        <p:tgtEl>
                                          <p:spTgt spid="15"/>
                                        </p:tgtEl>
                                      </p:cBhvr>
                                    </p:animEffect>
                                    <p:anim calcmode="lin" valueType="num">
                                      <p:cBhvr>
                                        <p:cTn id="21" dur="300" fill="hold"/>
                                        <p:tgtEl>
                                          <p:spTgt spid="15"/>
                                        </p:tgtEl>
                                        <p:attrNameLst>
                                          <p:attrName>ppt_x</p:attrName>
                                        </p:attrNameLst>
                                      </p:cBhvr>
                                      <p:tavLst>
                                        <p:tav tm="0">
                                          <p:val>
                                            <p:strVal val="#ppt_x"/>
                                          </p:val>
                                        </p:tav>
                                        <p:tav tm="100000">
                                          <p:val>
                                            <p:strVal val="#ppt_x"/>
                                          </p:val>
                                        </p:tav>
                                      </p:tavLst>
                                    </p:anim>
                                    <p:anim calcmode="lin" valueType="num">
                                      <p:cBhvr>
                                        <p:cTn id="22" dur="3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095999"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Size</a:t>
            </a:r>
            <a:endParaRPr lang="en-US" dirty="0"/>
          </a:p>
        </p:txBody>
      </p:sp>
      <p:pic>
        <p:nvPicPr>
          <p:cNvPr id="8" name="Picture 7" descr="E:\Visualizations\Siz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836" y="1217611"/>
            <a:ext cx="5715001" cy="5691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983661"/>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2039789"/>
          </a:xfrm>
        </p:spPr>
        <p:txBody>
          <a:bodyPr/>
          <a:lstStyle/>
          <a:p>
            <a:pPr marL="0" indent="0">
              <a:lnSpc>
                <a:spcPct val="150000"/>
              </a:lnSpc>
              <a:buNone/>
            </a:pPr>
            <a:r>
              <a:rPr lang="en-US" dirty="0" smtClean="0"/>
              <a:t>Area (rectangles or circles)</a:t>
            </a:r>
          </a:p>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Ways to Show Size</a:t>
            </a:r>
            <a:endParaRPr lang="en-US" dirty="0"/>
          </a:p>
        </p:txBody>
      </p:sp>
      <p:pic>
        <p:nvPicPr>
          <p:cNvPr id="1026" name="Picture 2" descr="Job Gains By Presidential Tenure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3237" y="295273"/>
            <a:ext cx="3886200" cy="6506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052986"/>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LIGHT COLOR 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 PPT Template Feb12" id="{1F62F72E-3156-4F93-9453-C2255272D65F}" vid="{F8866550-0401-492C-A312-58A8C0666A1D}"/>
    </a:ext>
  </a:extLst>
</a:theme>
</file>

<file path=ppt/theme/theme3.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Chris Anderson, Brett Humphrey</External_x0020_Speaker>
    <Session_x0020_Code xmlns="12a172fe-0250-434a-85cf-03b10810c5e5">2-612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230e9df3-be65-4c73-a93b-d1236ebd677e"/>
    <ds:schemaRef ds:uri="http://schemas.openxmlformats.org/package/2006/metadata/core-properties"/>
    <ds:schemaRef ds:uri="http://purl.org/dc/terms/"/>
    <ds:schemaRef ds:uri="12a172fe-0250-434a-85cf-03b10810c5e5"/>
    <ds:schemaRef ds:uri="http://schemas.microsoft.com/office/2006/documentManagement/types"/>
    <ds:schemaRef ds:uri="http://purl.org/dc/elements/1.1/"/>
    <ds:schemaRef ds:uri="http://schemas.microsoft.com/office/infopath/2007/PartnerControls"/>
    <ds:schemaRef ds:uri="http://schemas.microsoft.com/sharepoint/v3"/>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12a172fe-0250-434a-85cf-03b10810c5e5"/>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Build_2015_Template_v02</Template>
  <TotalTime>11329</TotalTime>
  <Words>1026</Words>
  <Application>Microsoft Office PowerPoint</Application>
  <PresentationFormat>Custom</PresentationFormat>
  <Paragraphs>137</Paragraphs>
  <Slides>41</Slides>
  <Notes>5</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41</vt:i4>
      </vt:variant>
    </vt:vector>
  </HeadingPairs>
  <TitlesOfParts>
    <vt:vector size="52" baseType="lpstr">
      <vt:lpstr>ＭＳ Ｐゴシック</vt:lpstr>
      <vt:lpstr>Arial</vt:lpstr>
      <vt:lpstr>Avenir LT Pro 45 Book</vt:lpstr>
      <vt:lpstr>Consolas</vt:lpstr>
      <vt:lpstr>Segoe UI</vt:lpstr>
      <vt:lpstr>Segoe UI Black</vt:lpstr>
      <vt:lpstr>Segoe UI Light</vt:lpstr>
      <vt:lpstr>Segoe WP</vt:lpstr>
      <vt:lpstr>5-30629_Build_Template_WHITE</vt:lpstr>
      <vt:lpstr>LIGHT COLOR TEMPLATE</vt:lpstr>
      <vt:lpstr>5-30629_Build_Template_DARK BLUE</vt:lpstr>
      <vt:lpstr>Information Visualization  Session 3: Understand Your Story  </vt:lpstr>
      <vt:lpstr>  Agenda</vt:lpstr>
      <vt:lpstr>You will need: Excel The interwebs  </vt:lpstr>
      <vt:lpstr>refine the question based on data</vt:lpstr>
      <vt:lpstr>data visualization styles</vt:lpstr>
      <vt:lpstr>Applying a Visual Metric</vt:lpstr>
      <vt:lpstr>Visual Metric - Size</vt:lpstr>
      <vt:lpstr>Visual Metric - Size</vt:lpstr>
      <vt:lpstr>Ways to Show Size</vt:lpstr>
      <vt:lpstr>Ways to Show Size</vt:lpstr>
      <vt:lpstr>Size tools</vt:lpstr>
      <vt:lpstr>Visual Metric – Color</vt:lpstr>
      <vt:lpstr>Visual Metric – Color</vt:lpstr>
      <vt:lpstr>Picking the right range</vt:lpstr>
      <vt:lpstr>Picking the right range</vt:lpstr>
      <vt:lpstr>Picking the right range</vt:lpstr>
      <vt:lpstr>Picking the right range</vt:lpstr>
      <vt:lpstr>Visual Metric – Color</vt:lpstr>
      <vt:lpstr>PowerPoint Presentation</vt:lpstr>
      <vt:lpstr>PowerPoint Presentation</vt:lpstr>
      <vt:lpstr>Color Metric Tools</vt:lpstr>
      <vt:lpstr>Visual Metric - Locations</vt:lpstr>
      <vt:lpstr>Visual Metric - Locations</vt:lpstr>
      <vt:lpstr>Visual Metric - Locations</vt:lpstr>
      <vt:lpstr>Location Tools</vt:lpstr>
      <vt:lpstr>Visual Metric - Networks</vt:lpstr>
      <vt:lpstr>Visual Metric - Networks</vt:lpstr>
      <vt:lpstr>Visual Metric - Networks</vt:lpstr>
      <vt:lpstr>Visual Metric - Networks</vt:lpstr>
      <vt:lpstr>Visual Metric - Networks</vt:lpstr>
      <vt:lpstr>Visual Metric - Networks</vt:lpstr>
      <vt:lpstr>Visual Metric - Networks</vt:lpstr>
      <vt:lpstr>Visual Metric - Time</vt:lpstr>
      <vt:lpstr>Visual Metric - Time</vt:lpstr>
      <vt:lpstr>Using Multiple Metrics</vt:lpstr>
      <vt:lpstr>technology and algorithms</vt:lpstr>
      <vt:lpstr>Excel + Photoshop</vt:lpstr>
      <vt:lpstr>Processing</vt:lpstr>
      <vt:lpstr>Processing.js</vt:lpstr>
      <vt:lpstr>d3.js</vt:lpstr>
      <vt:lpstr>PowerPoint Presentation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Accessible Universal Windows Apps</dc:title>
  <dc:subject>Build 2015</dc:subject>
  <dc:creator>Brett Humphrey</dc:creator>
  <cp:keywords>Build 2015</cp:keywords>
  <dc:description>Template: Mitchell Derrey, Silver Fox Productions
Formatting: 
Audience Type:</dc:description>
  <cp:lastModifiedBy>Matthias Shapiro</cp:lastModifiedBy>
  <cp:revision>63</cp:revision>
  <dcterms:created xsi:type="dcterms:W3CDTF">2015-04-24T00:11:16Z</dcterms:created>
  <dcterms:modified xsi:type="dcterms:W3CDTF">2015-06-23T03:46:51Z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